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20"/>
  </p:notesMasterIdLst>
  <p:handoutMasterIdLst>
    <p:handoutMasterId r:id="rId21"/>
  </p:handoutMasterIdLst>
  <p:sldIdLst>
    <p:sldId id="256" r:id="rId2"/>
    <p:sldId id="295" r:id="rId3"/>
    <p:sldId id="297" r:id="rId4"/>
    <p:sldId id="298" r:id="rId5"/>
    <p:sldId id="299" r:id="rId6"/>
    <p:sldId id="300" r:id="rId7"/>
    <p:sldId id="306" r:id="rId8"/>
    <p:sldId id="302" r:id="rId9"/>
    <p:sldId id="303" r:id="rId10"/>
    <p:sldId id="322" r:id="rId11"/>
    <p:sldId id="323" r:id="rId12"/>
    <p:sldId id="324" r:id="rId13"/>
    <p:sldId id="325" r:id="rId14"/>
    <p:sldId id="309" r:id="rId15"/>
    <p:sldId id="310" r:id="rId16"/>
    <p:sldId id="311" r:id="rId17"/>
    <p:sldId id="316" r:id="rId18"/>
    <p:sldId id="319" r:id="rId19"/>
  </p:sldIdLst>
  <p:sldSz cx="9144000" cy="6858000" type="screen4x3"/>
  <p:notesSz cx="6781800" cy="9926638"/>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autoAdjust="0"/>
    <p:restoredTop sz="78713" autoAdjust="0"/>
  </p:normalViewPr>
  <p:slideViewPr>
    <p:cSldViewPr snapToGrid="0" snapToObjects="1">
      <p:cViewPr varScale="1">
        <p:scale>
          <a:sx n="57" d="100"/>
          <a:sy n="57" d="100"/>
        </p:scale>
        <p:origin x="-1746"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E4387-3514-44D1-87D5-DD80CC53B66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66E6378-FAC0-4F0E-A9B8-F7C9EC89CEC7}">
      <dgm:prSet phldrT="[Text]" custT="1"/>
      <dgm:spPr/>
      <dgm:t>
        <a:bodyPr/>
        <a:lstStyle/>
        <a:p>
          <a:r>
            <a:rPr lang="en-US" sz="2000" dirty="0" smtClean="0">
              <a:solidFill>
                <a:schemeClr val="tx1"/>
              </a:solidFill>
            </a:rPr>
            <a:t>Emotional Stability</a:t>
          </a:r>
          <a:endParaRPr lang="en-US" sz="2000" dirty="0"/>
        </a:p>
      </dgm:t>
    </dgm:pt>
    <dgm:pt modelId="{F78B9C95-D192-4CCE-A129-97F9C09D6022}" type="parTrans" cxnId="{DACE82A0-69B6-4424-A753-15C1B22A7EC3}">
      <dgm:prSet/>
      <dgm:spPr/>
      <dgm:t>
        <a:bodyPr/>
        <a:lstStyle/>
        <a:p>
          <a:endParaRPr lang="en-US"/>
        </a:p>
      </dgm:t>
    </dgm:pt>
    <dgm:pt modelId="{C370DCDE-ABAC-4BAA-BDAA-652738602B10}" type="sibTrans" cxnId="{DACE82A0-69B6-4424-A753-15C1B22A7EC3}">
      <dgm:prSet/>
      <dgm:spPr/>
      <dgm:t>
        <a:bodyPr/>
        <a:lstStyle/>
        <a:p>
          <a:endParaRPr lang="en-US"/>
        </a:p>
      </dgm:t>
    </dgm:pt>
    <dgm:pt modelId="{B26344C8-93C6-4DFC-A951-E1973FDADA80}">
      <dgm:prSet phldrT="[Text]"/>
      <dgm:spPr/>
      <dgm:t>
        <a:bodyPr/>
        <a:lstStyle/>
        <a:p>
          <a:r>
            <a:rPr lang="en-US" b="0" dirty="0" smtClean="0"/>
            <a:t>It refers to a person’s ability to withstand stress. Calm, self-confident, secure under stress (positive), versus nervous, depressed, and insecure under stress (negative)</a:t>
          </a:r>
          <a:endParaRPr lang="en-US" dirty="0"/>
        </a:p>
      </dgm:t>
    </dgm:pt>
    <dgm:pt modelId="{3EEE474C-F786-4E24-81EB-9E32752E5664}" type="parTrans" cxnId="{834B4F04-4591-4F0A-82DE-F44FBC8C79DE}">
      <dgm:prSet/>
      <dgm:spPr/>
      <dgm:t>
        <a:bodyPr/>
        <a:lstStyle/>
        <a:p>
          <a:endParaRPr lang="en-US"/>
        </a:p>
      </dgm:t>
    </dgm:pt>
    <dgm:pt modelId="{FAC1EB99-AC5D-4FC5-AC14-977A3DD53B52}" type="sibTrans" cxnId="{834B4F04-4591-4F0A-82DE-F44FBC8C79DE}">
      <dgm:prSet/>
      <dgm:spPr/>
      <dgm:t>
        <a:bodyPr/>
        <a:lstStyle/>
        <a:p>
          <a:endParaRPr lang="en-US"/>
        </a:p>
      </dgm:t>
    </dgm:pt>
    <dgm:pt modelId="{4E8E4B5D-40AB-4C19-A1A0-3C6B5A1DF494}">
      <dgm:prSet phldrT="[Text]" custT="1"/>
      <dgm:spPr/>
      <dgm:t>
        <a:bodyPr/>
        <a:lstStyle/>
        <a:p>
          <a:r>
            <a:rPr lang="en-US" sz="2000" b="0" dirty="0" smtClean="0">
              <a:solidFill>
                <a:schemeClr val="tx1"/>
              </a:solidFill>
            </a:rPr>
            <a:t>Extroversion</a:t>
          </a:r>
          <a:endParaRPr lang="en-US" sz="2000" dirty="0"/>
        </a:p>
      </dgm:t>
    </dgm:pt>
    <dgm:pt modelId="{C52099DE-B327-4FEA-8C87-9AAC3926BD34}" type="parTrans" cxnId="{E4DEB9C7-2592-4B1C-8788-E08CBEFF0940}">
      <dgm:prSet/>
      <dgm:spPr/>
      <dgm:t>
        <a:bodyPr/>
        <a:lstStyle/>
        <a:p>
          <a:endParaRPr lang="en-US"/>
        </a:p>
      </dgm:t>
    </dgm:pt>
    <dgm:pt modelId="{EE9619B4-C845-44DE-828E-98CBD208A77A}" type="sibTrans" cxnId="{E4DEB9C7-2592-4B1C-8788-E08CBEFF0940}">
      <dgm:prSet/>
      <dgm:spPr/>
      <dgm:t>
        <a:bodyPr/>
        <a:lstStyle/>
        <a:p>
          <a:endParaRPr lang="en-US"/>
        </a:p>
      </dgm:t>
    </dgm:pt>
    <dgm:pt modelId="{2CB8BA60-7BFD-4139-A0FB-4A186711628E}">
      <dgm:prSet phldrT="[Text]"/>
      <dgm:spPr/>
      <dgm:t>
        <a:bodyPr/>
        <a:lstStyle/>
        <a:p>
          <a:r>
            <a:rPr lang="en-US" b="0" dirty="0" smtClean="0"/>
            <a:t>It refers to comfort level with relationship. Sociable, gregarious, and assertive</a:t>
          </a:r>
          <a:endParaRPr lang="en-US" dirty="0"/>
        </a:p>
      </dgm:t>
    </dgm:pt>
    <dgm:pt modelId="{7109067D-A868-4B23-B74C-7EDA4534741D}" type="parTrans" cxnId="{98F1AC15-6BA5-4E1C-B7E1-51AA26C9B951}">
      <dgm:prSet/>
      <dgm:spPr/>
      <dgm:t>
        <a:bodyPr/>
        <a:lstStyle/>
        <a:p>
          <a:endParaRPr lang="en-US"/>
        </a:p>
      </dgm:t>
    </dgm:pt>
    <dgm:pt modelId="{47870B10-E49D-4059-8AF7-9A295818C97E}" type="sibTrans" cxnId="{98F1AC15-6BA5-4E1C-B7E1-51AA26C9B951}">
      <dgm:prSet/>
      <dgm:spPr/>
      <dgm:t>
        <a:bodyPr/>
        <a:lstStyle/>
        <a:p>
          <a:endParaRPr lang="en-US"/>
        </a:p>
      </dgm:t>
    </dgm:pt>
    <dgm:pt modelId="{ED96397E-49B6-4820-AB86-414773960C52}">
      <dgm:prSet phldrT="[Text]" custT="1"/>
      <dgm:spPr/>
      <dgm:t>
        <a:bodyPr/>
        <a:lstStyle/>
        <a:p>
          <a:r>
            <a:rPr lang="en-US" sz="2400" dirty="0" smtClean="0">
              <a:solidFill>
                <a:schemeClr val="tx1"/>
              </a:solidFill>
            </a:rPr>
            <a:t>Openness to Experience</a:t>
          </a:r>
          <a:endParaRPr lang="en-US" sz="2400" dirty="0"/>
        </a:p>
      </dgm:t>
    </dgm:pt>
    <dgm:pt modelId="{427B2E1D-7765-4E96-9494-99CF33A2EC9B}" type="parTrans" cxnId="{7077BD16-C7F7-430D-8C3B-9E2C6FE13201}">
      <dgm:prSet/>
      <dgm:spPr/>
      <dgm:t>
        <a:bodyPr/>
        <a:lstStyle/>
        <a:p>
          <a:endParaRPr lang="en-US"/>
        </a:p>
      </dgm:t>
    </dgm:pt>
    <dgm:pt modelId="{14B5E578-7DC8-433B-A236-BEDC760EDF93}" type="sibTrans" cxnId="{7077BD16-C7F7-430D-8C3B-9E2C6FE13201}">
      <dgm:prSet/>
      <dgm:spPr/>
      <dgm:t>
        <a:bodyPr/>
        <a:lstStyle/>
        <a:p>
          <a:endParaRPr lang="en-US"/>
        </a:p>
      </dgm:t>
    </dgm:pt>
    <dgm:pt modelId="{F39C555B-8009-4FE1-B820-6ADEAF4FDA10}">
      <dgm:prSet phldrT="[Text]"/>
      <dgm:spPr/>
      <dgm:t>
        <a:bodyPr/>
        <a:lstStyle/>
        <a:p>
          <a:r>
            <a:rPr lang="en-US" b="0" dirty="0" smtClean="0"/>
            <a:t>It refers to one’s range of interest. Curious, imaginative, artistic, and sensitive</a:t>
          </a:r>
          <a:endParaRPr lang="en-US" dirty="0"/>
        </a:p>
      </dgm:t>
    </dgm:pt>
    <dgm:pt modelId="{4905098A-B749-482D-91B8-BE91373DCBA6}" type="parTrans" cxnId="{016E2FBC-9112-48A1-953C-C46BE03C8CF6}">
      <dgm:prSet/>
      <dgm:spPr/>
      <dgm:t>
        <a:bodyPr/>
        <a:lstStyle/>
        <a:p>
          <a:endParaRPr lang="en-US"/>
        </a:p>
      </dgm:t>
    </dgm:pt>
    <dgm:pt modelId="{B34D6EB6-B0E1-4CB2-8E8A-B8D72DE4DD62}" type="sibTrans" cxnId="{016E2FBC-9112-48A1-953C-C46BE03C8CF6}">
      <dgm:prSet/>
      <dgm:spPr/>
      <dgm:t>
        <a:bodyPr/>
        <a:lstStyle/>
        <a:p>
          <a:endParaRPr lang="en-US"/>
        </a:p>
      </dgm:t>
    </dgm:pt>
    <dgm:pt modelId="{1BE9AE29-2418-4576-A376-EF88E4A40229}">
      <dgm:prSet/>
      <dgm:spPr/>
      <dgm:t>
        <a:bodyPr/>
        <a:lstStyle/>
        <a:p>
          <a:r>
            <a:rPr lang="en-US" b="0" dirty="0" smtClean="0"/>
            <a:t>It refers to an individual’s propensity to differ to others. Good-natured, cooperative, and trusting</a:t>
          </a:r>
          <a:endParaRPr lang="en-US" dirty="0">
            <a:solidFill>
              <a:schemeClr val="tx1"/>
            </a:solidFill>
          </a:endParaRPr>
        </a:p>
      </dgm:t>
    </dgm:pt>
    <dgm:pt modelId="{63A606AD-CBAF-4DFC-BEF5-DDA91F018FD8}" type="parTrans" cxnId="{95F6C198-34CD-4F40-BBDF-F7B0A27911FF}">
      <dgm:prSet/>
      <dgm:spPr/>
      <dgm:t>
        <a:bodyPr/>
        <a:lstStyle/>
        <a:p>
          <a:endParaRPr lang="en-US"/>
        </a:p>
      </dgm:t>
    </dgm:pt>
    <dgm:pt modelId="{5BFA3F88-B646-4116-97D5-AF8DF790BCBD}" type="sibTrans" cxnId="{95F6C198-34CD-4F40-BBDF-F7B0A27911FF}">
      <dgm:prSet/>
      <dgm:spPr/>
      <dgm:t>
        <a:bodyPr/>
        <a:lstStyle/>
        <a:p>
          <a:endParaRPr lang="en-US"/>
        </a:p>
      </dgm:t>
    </dgm:pt>
    <dgm:pt modelId="{E86BF232-BD9E-41AF-8C1D-F022AAF60D1F}">
      <dgm:prSet/>
      <dgm:spPr/>
      <dgm:t>
        <a:bodyPr/>
        <a:lstStyle/>
        <a:p>
          <a:r>
            <a:rPr lang="en-US" b="0" dirty="0" smtClean="0"/>
            <a:t>It refers to the number of goals on which a person focuses. Responsible, dependable, persistent, and organized</a:t>
          </a:r>
          <a:endParaRPr lang="en-US" dirty="0">
            <a:solidFill>
              <a:schemeClr val="tx1"/>
            </a:solidFill>
          </a:endParaRPr>
        </a:p>
      </dgm:t>
    </dgm:pt>
    <dgm:pt modelId="{2E1EF263-D55E-4D6D-8534-68F05DFDEC85}" type="parTrans" cxnId="{7FA02CCF-A5AF-4A56-9E01-13EC6E5B4503}">
      <dgm:prSet/>
      <dgm:spPr/>
      <dgm:t>
        <a:bodyPr/>
        <a:lstStyle/>
        <a:p>
          <a:endParaRPr lang="en-US"/>
        </a:p>
      </dgm:t>
    </dgm:pt>
    <dgm:pt modelId="{3BBE6959-A52A-4D3C-8ABF-B32ECDB8E180}" type="sibTrans" cxnId="{7FA02CCF-A5AF-4A56-9E01-13EC6E5B4503}">
      <dgm:prSet/>
      <dgm:spPr/>
      <dgm:t>
        <a:bodyPr/>
        <a:lstStyle/>
        <a:p>
          <a:endParaRPr lang="en-US"/>
        </a:p>
      </dgm:t>
    </dgm:pt>
    <dgm:pt modelId="{0EA589EF-B792-43A4-89B6-AB72DAB90679}">
      <dgm:prSet/>
      <dgm:spPr/>
      <dgm:t>
        <a:bodyPr/>
        <a:lstStyle/>
        <a:p>
          <a:r>
            <a:rPr lang="en-US" dirty="0" smtClean="0">
              <a:solidFill>
                <a:schemeClr val="tx1"/>
              </a:solidFill>
            </a:rPr>
            <a:t>Agreeableness</a:t>
          </a:r>
          <a:endParaRPr lang="en-US" dirty="0"/>
        </a:p>
      </dgm:t>
    </dgm:pt>
    <dgm:pt modelId="{D2A6F010-7E17-4D8D-85DF-47783D24017D}" type="sibTrans" cxnId="{60163BB7-0774-44F4-A4A4-65D4C7C52229}">
      <dgm:prSet/>
      <dgm:spPr/>
      <dgm:t>
        <a:bodyPr/>
        <a:lstStyle/>
        <a:p>
          <a:endParaRPr lang="en-US"/>
        </a:p>
      </dgm:t>
    </dgm:pt>
    <dgm:pt modelId="{DFBBFBE5-2502-4B9C-B6E5-167ADBE5B916}" type="parTrans" cxnId="{60163BB7-0774-44F4-A4A4-65D4C7C52229}">
      <dgm:prSet/>
      <dgm:spPr/>
      <dgm:t>
        <a:bodyPr/>
        <a:lstStyle/>
        <a:p>
          <a:endParaRPr lang="en-US"/>
        </a:p>
      </dgm:t>
    </dgm:pt>
    <dgm:pt modelId="{EE09205C-19E8-44EB-A832-75B3BB0D9138}">
      <dgm:prSet/>
      <dgm:spPr/>
      <dgm:t>
        <a:bodyPr/>
        <a:lstStyle/>
        <a:p>
          <a:r>
            <a:rPr lang="en-US" dirty="0" smtClean="0">
              <a:solidFill>
                <a:schemeClr val="tx1"/>
              </a:solidFill>
            </a:rPr>
            <a:t>Conscientiousness</a:t>
          </a:r>
          <a:endParaRPr lang="en-US" dirty="0"/>
        </a:p>
      </dgm:t>
    </dgm:pt>
    <dgm:pt modelId="{A7276F11-6C12-40DD-9591-BF65A5191959}" type="parTrans" cxnId="{C7EC93E0-B4CC-4331-B5D0-72A67E8E8A0C}">
      <dgm:prSet/>
      <dgm:spPr/>
      <dgm:t>
        <a:bodyPr/>
        <a:lstStyle/>
        <a:p>
          <a:endParaRPr lang="en-US"/>
        </a:p>
      </dgm:t>
    </dgm:pt>
    <dgm:pt modelId="{DC68717B-A9FA-42AC-80D4-A2A140039924}" type="sibTrans" cxnId="{C7EC93E0-B4CC-4331-B5D0-72A67E8E8A0C}">
      <dgm:prSet/>
      <dgm:spPr/>
      <dgm:t>
        <a:bodyPr/>
        <a:lstStyle/>
        <a:p>
          <a:endParaRPr lang="en-US"/>
        </a:p>
      </dgm:t>
    </dgm:pt>
    <dgm:pt modelId="{62E8E2DC-C52C-40CE-A9DA-61F1936A5E1C}" type="pres">
      <dgm:prSet presAssocID="{A0BE4387-3514-44D1-87D5-DD80CC53B661}" presName="Name0" presStyleCnt="0">
        <dgm:presLayoutVars>
          <dgm:dir/>
          <dgm:animLvl val="lvl"/>
          <dgm:resizeHandles val="exact"/>
        </dgm:presLayoutVars>
      </dgm:prSet>
      <dgm:spPr/>
      <dgm:t>
        <a:bodyPr/>
        <a:lstStyle/>
        <a:p>
          <a:endParaRPr lang="en-US"/>
        </a:p>
      </dgm:t>
    </dgm:pt>
    <dgm:pt modelId="{80CB462F-5A35-468E-B31D-929A616D8592}" type="pres">
      <dgm:prSet presAssocID="{066E6378-FAC0-4F0E-A9B8-F7C9EC89CEC7}" presName="linNode" presStyleCnt="0"/>
      <dgm:spPr/>
    </dgm:pt>
    <dgm:pt modelId="{18755BFF-D09F-4A95-BBB7-7E8D1DE67931}" type="pres">
      <dgm:prSet presAssocID="{066E6378-FAC0-4F0E-A9B8-F7C9EC89CEC7}" presName="parentText" presStyleLbl="node1" presStyleIdx="0" presStyleCnt="5" custScaleX="72619" custScaleY="67261">
        <dgm:presLayoutVars>
          <dgm:chMax val="1"/>
          <dgm:bulletEnabled val="1"/>
        </dgm:presLayoutVars>
      </dgm:prSet>
      <dgm:spPr/>
      <dgm:t>
        <a:bodyPr/>
        <a:lstStyle/>
        <a:p>
          <a:endParaRPr lang="en-US"/>
        </a:p>
      </dgm:t>
    </dgm:pt>
    <dgm:pt modelId="{8E226122-3674-43AF-A0DE-05AF5CE0BB83}" type="pres">
      <dgm:prSet presAssocID="{066E6378-FAC0-4F0E-A9B8-F7C9EC89CEC7}" presName="descendantText" presStyleLbl="alignAccFollowNode1" presStyleIdx="0" presStyleCnt="5" custScaleX="126864">
        <dgm:presLayoutVars>
          <dgm:bulletEnabled val="1"/>
        </dgm:presLayoutVars>
      </dgm:prSet>
      <dgm:spPr/>
      <dgm:t>
        <a:bodyPr/>
        <a:lstStyle/>
        <a:p>
          <a:endParaRPr lang="en-US"/>
        </a:p>
      </dgm:t>
    </dgm:pt>
    <dgm:pt modelId="{BA78D88F-2069-4A01-B735-645F908BB303}" type="pres">
      <dgm:prSet presAssocID="{C370DCDE-ABAC-4BAA-BDAA-652738602B10}" presName="sp" presStyleCnt="0"/>
      <dgm:spPr/>
    </dgm:pt>
    <dgm:pt modelId="{8E7E537E-AAF9-4ED7-B504-594FDE27E05B}" type="pres">
      <dgm:prSet presAssocID="{4E8E4B5D-40AB-4C19-A1A0-3C6B5A1DF494}" presName="linNode" presStyleCnt="0"/>
      <dgm:spPr/>
    </dgm:pt>
    <dgm:pt modelId="{76CAFCE9-A28D-4FA1-A852-524D897F3D03}" type="pres">
      <dgm:prSet presAssocID="{4E8E4B5D-40AB-4C19-A1A0-3C6B5A1DF494}" presName="parentText" presStyleLbl="node1" presStyleIdx="1" presStyleCnt="5" custScaleX="72221" custScaleY="50518">
        <dgm:presLayoutVars>
          <dgm:chMax val="1"/>
          <dgm:bulletEnabled val="1"/>
        </dgm:presLayoutVars>
      </dgm:prSet>
      <dgm:spPr/>
      <dgm:t>
        <a:bodyPr/>
        <a:lstStyle/>
        <a:p>
          <a:endParaRPr lang="en-US"/>
        </a:p>
      </dgm:t>
    </dgm:pt>
    <dgm:pt modelId="{0A1F2A8F-7FA6-48DD-9D15-B5E0AF39503D}" type="pres">
      <dgm:prSet presAssocID="{4E8E4B5D-40AB-4C19-A1A0-3C6B5A1DF494}" presName="descendantText" presStyleLbl="alignAccFollowNode1" presStyleIdx="1" presStyleCnt="5" custScaleX="146498">
        <dgm:presLayoutVars>
          <dgm:bulletEnabled val="1"/>
        </dgm:presLayoutVars>
      </dgm:prSet>
      <dgm:spPr/>
      <dgm:t>
        <a:bodyPr/>
        <a:lstStyle/>
        <a:p>
          <a:endParaRPr lang="en-US"/>
        </a:p>
      </dgm:t>
    </dgm:pt>
    <dgm:pt modelId="{D345F876-8385-4C19-BAE0-0F0E49E6707B}" type="pres">
      <dgm:prSet presAssocID="{EE9619B4-C845-44DE-828E-98CBD208A77A}" presName="sp" presStyleCnt="0"/>
      <dgm:spPr/>
    </dgm:pt>
    <dgm:pt modelId="{E2968FD1-520E-496A-AEDE-96E2528A32D5}" type="pres">
      <dgm:prSet presAssocID="{ED96397E-49B6-4820-AB86-414773960C52}" presName="linNode" presStyleCnt="0"/>
      <dgm:spPr/>
    </dgm:pt>
    <dgm:pt modelId="{B3AFD24D-D01E-47DC-8A22-40D45AE49737}" type="pres">
      <dgm:prSet presAssocID="{ED96397E-49B6-4820-AB86-414773960C52}" presName="parentText" presStyleLbl="node1" presStyleIdx="2" presStyleCnt="5" custScaleX="69643" custScaleY="72726">
        <dgm:presLayoutVars>
          <dgm:chMax val="1"/>
          <dgm:bulletEnabled val="1"/>
        </dgm:presLayoutVars>
      </dgm:prSet>
      <dgm:spPr/>
      <dgm:t>
        <a:bodyPr/>
        <a:lstStyle/>
        <a:p>
          <a:endParaRPr lang="en-US"/>
        </a:p>
      </dgm:t>
    </dgm:pt>
    <dgm:pt modelId="{4093C2E5-F1A1-42AC-9D43-0A0EF1A1B01E}" type="pres">
      <dgm:prSet presAssocID="{ED96397E-49B6-4820-AB86-414773960C52}" presName="descendantText" presStyleLbl="alignAccFollowNode1" presStyleIdx="2" presStyleCnt="5" custScaleX="143455">
        <dgm:presLayoutVars>
          <dgm:bulletEnabled val="1"/>
        </dgm:presLayoutVars>
      </dgm:prSet>
      <dgm:spPr/>
      <dgm:t>
        <a:bodyPr/>
        <a:lstStyle/>
        <a:p>
          <a:endParaRPr lang="en-US"/>
        </a:p>
      </dgm:t>
    </dgm:pt>
    <dgm:pt modelId="{EBF7A83A-439C-4C78-BB41-E5836C7F596B}" type="pres">
      <dgm:prSet presAssocID="{14B5E578-7DC8-433B-A236-BEDC760EDF93}" presName="sp" presStyleCnt="0"/>
      <dgm:spPr/>
    </dgm:pt>
    <dgm:pt modelId="{6E1634F1-386C-4381-91DC-02939390795F}" type="pres">
      <dgm:prSet presAssocID="{0EA589EF-B792-43A4-89B6-AB72DAB90679}" presName="linNode" presStyleCnt="0"/>
      <dgm:spPr/>
    </dgm:pt>
    <dgm:pt modelId="{75EE82EA-7E1C-4C8B-884D-3E572D18569D}" type="pres">
      <dgm:prSet presAssocID="{0EA589EF-B792-43A4-89B6-AB72DAB90679}" presName="parentText" presStyleLbl="node1" presStyleIdx="3" presStyleCnt="5" custScaleX="74207" custScaleY="66048">
        <dgm:presLayoutVars>
          <dgm:chMax val="1"/>
          <dgm:bulletEnabled val="1"/>
        </dgm:presLayoutVars>
      </dgm:prSet>
      <dgm:spPr/>
      <dgm:t>
        <a:bodyPr/>
        <a:lstStyle/>
        <a:p>
          <a:endParaRPr lang="en-US"/>
        </a:p>
      </dgm:t>
    </dgm:pt>
    <dgm:pt modelId="{BC9532B1-C592-48A4-ACC9-2265670C0FD9}" type="pres">
      <dgm:prSet presAssocID="{0EA589EF-B792-43A4-89B6-AB72DAB90679}" presName="descendantText" presStyleLbl="alignAccFollowNode1" presStyleIdx="3" presStyleCnt="5" custScaleX="113390">
        <dgm:presLayoutVars>
          <dgm:bulletEnabled val="1"/>
        </dgm:presLayoutVars>
      </dgm:prSet>
      <dgm:spPr/>
      <dgm:t>
        <a:bodyPr/>
        <a:lstStyle/>
        <a:p>
          <a:endParaRPr lang="en-US"/>
        </a:p>
      </dgm:t>
    </dgm:pt>
    <dgm:pt modelId="{81B8CC0D-E497-406A-963A-A2B8F02F8295}" type="pres">
      <dgm:prSet presAssocID="{D2A6F010-7E17-4D8D-85DF-47783D24017D}" presName="sp" presStyleCnt="0"/>
      <dgm:spPr/>
    </dgm:pt>
    <dgm:pt modelId="{B8B0C8DC-AD34-4982-A461-32F48C17BD8A}" type="pres">
      <dgm:prSet presAssocID="{EE09205C-19E8-44EB-A832-75B3BB0D9138}" presName="linNode" presStyleCnt="0"/>
      <dgm:spPr/>
    </dgm:pt>
    <dgm:pt modelId="{D053C212-900E-40C8-A5FE-D788D1C7C070}" type="pres">
      <dgm:prSet presAssocID="{EE09205C-19E8-44EB-A832-75B3BB0D9138}" presName="parentText" presStyleLbl="node1" presStyleIdx="4" presStyleCnt="5" custScaleX="77579" custScaleY="35700">
        <dgm:presLayoutVars>
          <dgm:chMax val="1"/>
          <dgm:bulletEnabled val="1"/>
        </dgm:presLayoutVars>
      </dgm:prSet>
      <dgm:spPr/>
      <dgm:t>
        <a:bodyPr/>
        <a:lstStyle/>
        <a:p>
          <a:endParaRPr lang="en-US"/>
        </a:p>
      </dgm:t>
    </dgm:pt>
    <dgm:pt modelId="{3C8A78BB-506F-4C4F-934A-EA6526CDDD62}" type="pres">
      <dgm:prSet presAssocID="{EE09205C-19E8-44EB-A832-75B3BB0D9138}" presName="descendantText" presStyleLbl="alignAccFollowNode1" presStyleIdx="4" presStyleCnt="5" custScaleX="109596">
        <dgm:presLayoutVars>
          <dgm:bulletEnabled val="1"/>
        </dgm:presLayoutVars>
      </dgm:prSet>
      <dgm:spPr/>
      <dgm:t>
        <a:bodyPr/>
        <a:lstStyle/>
        <a:p>
          <a:endParaRPr lang="en-US"/>
        </a:p>
      </dgm:t>
    </dgm:pt>
  </dgm:ptLst>
  <dgm:cxnLst>
    <dgm:cxn modelId="{DACE82A0-69B6-4424-A753-15C1B22A7EC3}" srcId="{A0BE4387-3514-44D1-87D5-DD80CC53B661}" destId="{066E6378-FAC0-4F0E-A9B8-F7C9EC89CEC7}" srcOrd="0" destOrd="0" parTransId="{F78B9C95-D192-4CCE-A129-97F9C09D6022}" sibTransId="{C370DCDE-ABAC-4BAA-BDAA-652738602B10}"/>
    <dgm:cxn modelId="{920FA7F1-31DA-4BCD-A589-BDDBD06CC5FA}" type="presOf" srcId="{A0BE4387-3514-44D1-87D5-DD80CC53B661}" destId="{62E8E2DC-C52C-40CE-A9DA-61F1936A5E1C}" srcOrd="0" destOrd="0" presId="urn:microsoft.com/office/officeart/2005/8/layout/vList5"/>
    <dgm:cxn modelId="{431B8802-1905-473E-9831-65D790CCB48A}" type="presOf" srcId="{2CB8BA60-7BFD-4139-A0FB-4A186711628E}" destId="{0A1F2A8F-7FA6-48DD-9D15-B5E0AF39503D}" srcOrd="0" destOrd="0" presId="urn:microsoft.com/office/officeart/2005/8/layout/vList5"/>
    <dgm:cxn modelId="{E4DEB9C7-2592-4B1C-8788-E08CBEFF0940}" srcId="{A0BE4387-3514-44D1-87D5-DD80CC53B661}" destId="{4E8E4B5D-40AB-4C19-A1A0-3C6B5A1DF494}" srcOrd="1" destOrd="0" parTransId="{C52099DE-B327-4FEA-8C87-9AAC3926BD34}" sibTransId="{EE9619B4-C845-44DE-828E-98CBD208A77A}"/>
    <dgm:cxn modelId="{834B4F04-4591-4F0A-82DE-F44FBC8C79DE}" srcId="{066E6378-FAC0-4F0E-A9B8-F7C9EC89CEC7}" destId="{B26344C8-93C6-4DFC-A951-E1973FDADA80}" srcOrd="0" destOrd="0" parTransId="{3EEE474C-F786-4E24-81EB-9E32752E5664}" sibTransId="{FAC1EB99-AC5D-4FC5-AC14-977A3DD53B52}"/>
    <dgm:cxn modelId="{7E47896F-CED7-4389-A771-F5DC5C32C429}" type="presOf" srcId="{B26344C8-93C6-4DFC-A951-E1973FDADA80}" destId="{8E226122-3674-43AF-A0DE-05AF5CE0BB83}" srcOrd="0" destOrd="0" presId="urn:microsoft.com/office/officeart/2005/8/layout/vList5"/>
    <dgm:cxn modelId="{98F1AC15-6BA5-4E1C-B7E1-51AA26C9B951}" srcId="{4E8E4B5D-40AB-4C19-A1A0-3C6B5A1DF494}" destId="{2CB8BA60-7BFD-4139-A0FB-4A186711628E}" srcOrd="0" destOrd="0" parTransId="{7109067D-A868-4B23-B74C-7EDA4534741D}" sibTransId="{47870B10-E49D-4059-8AF7-9A295818C97E}"/>
    <dgm:cxn modelId="{C7EC93E0-B4CC-4331-B5D0-72A67E8E8A0C}" srcId="{A0BE4387-3514-44D1-87D5-DD80CC53B661}" destId="{EE09205C-19E8-44EB-A832-75B3BB0D9138}" srcOrd="4" destOrd="0" parTransId="{A7276F11-6C12-40DD-9591-BF65A5191959}" sibTransId="{DC68717B-A9FA-42AC-80D4-A2A140039924}"/>
    <dgm:cxn modelId="{7077BD16-C7F7-430D-8C3B-9E2C6FE13201}" srcId="{A0BE4387-3514-44D1-87D5-DD80CC53B661}" destId="{ED96397E-49B6-4820-AB86-414773960C52}" srcOrd="2" destOrd="0" parTransId="{427B2E1D-7765-4E96-9494-99CF33A2EC9B}" sibTransId="{14B5E578-7DC8-433B-A236-BEDC760EDF93}"/>
    <dgm:cxn modelId="{7FA02CCF-A5AF-4A56-9E01-13EC6E5B4503}" srcId="{EE09205C-19E8-44EB-A832-75B3BB0D9138}" destId="{E86BF232-BD9E-41AF-8C1D-F022AAF60D1F}" srcOrd="0" destOrd="0" parTransId="{2E1EF263-D55E-4D6D-8534-68F05DFDEC85}" sibTransId="{3BBE6959-A52A-4D3C-8ABF-B32ECDB8E180}"/>
    <dgm:cxn modelId="{1F6A7D17-D0DB-4722-856F-FB6F5696CB2F}" type="presOf" srcId="{E86BF232-BD9E-41AF-8C1D-F022AAF60D1F}" destId="{3C8A78BB-506F-4C4F-934A-EA6526CDDD62}" srcOrd="0" destOrd="0" presId="urn:microsoft.com/office/officeart/2005/8/layout/vList5"/>
    <dgm:cxn modelId="{5AA0C95F-2EC2-438E-A34F-20AE8F5D7186}" type="presOf" srcId="{0EA589EF-B792-43A4-89B6-AB72DAB90679}" destId="{75EE82EA-7E1C-4C8B-884D-3E572D18569D}" srcOrd="0" destOrd="0" presId="urn:microsoft.com/office/officeart/2005/8/layout/vList5"/>
    <dgm:cxn modelId="{016E2FBC-9112-48A1-953C-C46BE03C8CF6}" srcId="{ED96397E-49B6-4820-AB86-414773960C52}" destId="{F39C555B-8009-4FE1-B820-6ADEAF4FDA10}" srcOrd="0" destOrd="0" parTransId="{4905098A-B749-482D-91B8-BE91373DCBA6}" sibTransId="{B34D6EB6-B0E1-4CB2-8E8A-B8D72DE4DD62}"/>
    <dgm:cxn modelId="{C579A636-8B62-471A-9E55-F5E02BABD0D2}" type="presOf" srcId="{1BE9AE29-2418-4576-A376-EF88E4A40229}" destId="{BC9532B1-C592-48A4-ACC9-2265670C0FD9}" srcOrd="0" destOrd="0" presId="urn:microsoft.com/office/officeart/2005/8/layout/vList5"/>
    <dgm:cxn modelId="{4AE4DE1E-0A5C-4E72-A01C-CAC1995DC594}" type="presOf" srcId="{ED96397E-49B6-4820-AB86-414773960C52}" destId="{B3AFD24D-D01E-47DC-8A22-40D45AE49737}" srcOrd="0" destOrd="0" presId="urn:microsoft.com/office/officeart/2005/8/layout/vList5"/>
    <dgm:cxn modelId="{328FA39C-B61A-4A57-AA65-730FA5882D47}" type="presOf" srcId="{EE09205C-19E8-44EB-A832-75B3BB0D9138}" destId="{D053C212-900E-40C8-A5FE-D788D1C7C070}" srcOrd="0" destOrd="0" presId="urn:microsoft.com/office/officeart/2005/8/layout/vList5"/>
    <dgm:cxn modelId="{CDE8471D-8899-4819-8694-5D01191362F5}" type="presOf" srcId="{4E8E4B5D-40AB-4C19-A1A0-3C6B5A1DF494}" destId="{76CAFCE9-A28D-4FA1-A852-524D897F3D03}" srcOrd="0" destOrd="0" presId="urn:microsoft.com/office/officeart/2005/8/layout/vList5"/>
    <dgm:cxn modelId="{6BFF67FA-780B-4958-84E5-56E0A25AEB54}" type="presOf" srcId="{066E6378-FAC0-4F0E-A9B8-F7C9EC89CEC7}" destId="{18755BFF-D09F-4A95-BBB7-7E8D1DE67931}" srcOrd="0" destOrd="0" presId="urn:microsoft.com/office/officeart/2005/8/layout/vList5"/>
    <dgm:cxn modelId="{95F6C198-34CD-4F40-BBDF-F7B0A27911FF}" srcId="{0EA589EF-B792-43A4-89B6-AB72DAB90679}" destId="{1BE9AE29-2418-4576-A376-EF88E4A40229}" srcOrd="0" destOrd="0" parTransId="{63A606AD-CBAF-4DFC-BEF5-DDA91F018FD8}" sibTransId="{5BFA3F88-B646-4116-97D5-AF8DF790BCBD}"/>
    <dgm:cxn modelId="{A5559950-68F5-431C-924C-9198DD7A6A24}" type="presOf" srcId="{F39C555B-8009-4FE1-B820-6ADEAF4FDA10}" destId="{4093C2E5-F1A1-42AC-9D43-0A0EF1A1B01E}" srcOrd="0" destOrd="0" presId="urn:microsoft.com/office/officeart/2005/8/layout/vList5"/>
    <dgm:cxn modelId="{60163BB7-0774-44F4-A4A4-65D4C7C52229}" srcId="{A0BE4387-3514-44D1-87D5-DD80CC53B661}" destId="{0EA589EF-B792-43A4-89B6-AB72DAB90679}" srcOrd="3" destOrd="0" parTransId="{DFBBFBE5-2502-4B9C-B6E5-167ADBE5B916}" sibTransId="{D2A6F010-7E17-4D8D-85DF-47783D24017D}"/>
    <dgm:cxn modelId="{9B966B63-22E4-43D0-B7B2-ACB7BBFE30DF}" type="presParOf" srcId="{62E8E2DC-C52C-40CE-A9DA-61F1936A5E1C}" destId="{80CB462F-5A35-468E-B31D-929A616D8592}" srcOrd="0" destOrd="0" presId="urn:microsoft.com/office/officeart/2005/8/layout/vList5"/>
    <dgm:cxn modelId="{5761E3FF-016A-46BA-8A50-2A98EB8D6A54}" type="presParOf" srcId="{80CB462F-5A35-468E-B31D-929A616D8592}" destId="{18755BFF-D09F-4A95-BBB7-7E8D1DE67931}" srcOrd="0" destOrd="0" presId="urn:microsoft.com/office/officeart/2005/8/layout/vList5"/>
    <dgm:cxn modelId="{E9E9EC1C-365A-418A-B1B8-66564C1D7052}" type="presParOf" srcId="{80CB462F-5A35-468E-B31D-929A616D8592}" destId="{8E226122-3674-43AF-A0DE-05AF5CE0BB83}" srcOrd="1" destOrd="0" presId="urn:microsoft.com/office/officeart/2005/8/layout/vList5"/>
    <dgm:cxn modelId="{1A366ED2-3A49-4F76-8A69-1A98A54DF4F3}" type="presParOf" srcId="{62E8E2DC-C52C-40CE-A9DA-61F1936A5E1C}" destId="{BA78D88F-2069-4A01-B735-645F908BB303}" srcOrd="1" destOrd="0" presId="urn:microsoft.com/office/officeart/2005/8/layout/vList5"/>
    <dgm:cxn modelId="{33A233C8-02A2-4E72-955A-4CC42C2A79F1}" type="presParOf" srcId="{62E8E2DC-C52C-40CE-A9DA-61F1936A5E1C}" destId="{8E7E537E-AAF9-4ED7-B504-594FDE27E05B}" srcOrd="2" destOrd="0" presId="urn:microsoft.com/office/officeart/2005/8/layout/vList5"/>
    <dgm:cxn modelId="{6EF8A57C-5B8B-44D9-8E69-CEFFF06A4257}" type="presParOf" srcId="{8E7E537E-AAF9-4ED7-B504-594FDE27E05B}" destId="{76CAFCE9-A28D-4FA1-A852-524D897F3D03}" srcOrd="0" destOrd="0" presId="urn:microsoft.com/office/officeart/2005/8/layout/vList5"/>
    <dgm:cxn modelId="{44D24D0A-90A7-4B07-A81A-18584F869D15}" type="presParOf" srcId="{8E7E537E-AAF9-4ED7-B504-594FDE27E05B}" destId="{0A1F2A8F-7FA6-48DD-9D15-B5E0AF39503D}" srcOrd="1" destOrd="0" presId="urn:microsoft.com/office/officeart/2005/8/layout/vList5"/>
    <dgm:cxn modelId="{89395B17-81EF-43CF-A212-146A9529A9FC}" type="presParOf" srcId="{62E8E2DC-C52C-40CE-A9DA-61F1936A5E1C}" destId="{D345F876-8385-4C19-BAE0-0F0E49E6707B}" srcOrd="3" destOrd="0" presId="urn:microsoft.com/office/officeart/2005/8/layout/vList5"/>
    <dgm:cxn modelId="{99A0FA86-F09B-4C80-B567-12103D2784CE}" type="presParOf" srcId="{62E8E2DC-C52C-40CE-A9DA-61F1936A5E1C}" destId="{E2968FD1-520E-496A-AEDE-96E2528A32D5}" srcOrd="4" destOrd="0" presId="urn:microsoft.com/office/officeart/2005/8/layout/vList5"/>
    <dgm:cxn modelId="{469BFE7B-6EA3-4711-BFB5-29FCBF507EAE}" type="presParOf" srcId="{E2968FD1-520E-496A-AEDE-96E2528A32D5}" destId="{B3AFD24D-D01E-47DC-8A22-40D45AE49737}" srcOrd="0" destOrd="0" presId="urn:microsoft.com/office/officeart/2005/8/layout/vList5"/>
    <dgm:cxn modelId="{03F00650-2855-4D8D-860E-6B0A597F28F5}" type="presParOf" srcId="{E2968FD1-520E-496A-AEDE-96E2528A32D5}" destId="{4093C2E5-F1A1-42AC-9D43-0A0EF1A1B01E}" srcOrd="1" destOrd="0" presId="urn:microsoft.com/office/officeart/2005/8/layout/vList5"/>
    <dgm:cxn modelId="{71425743-13D5-45A1-A804-8C2F5AD61F3F}" type="presParOf" srcId="{62E8E2DC-C52C-40CE-A9DA-61F1936A5E1C}" destId="{EBF7A83A-439C-4C78-BB41-E5836C7F596B}" srcOrd="5" destOrd="0" presId="urn:microsoft.com/office/officeart/2005/8/layout/vList5"/>
    <dgm:cxn modelId="{B7B84FD1-B4E5-430D-B207-3821B796B44B}" type="presParOf" srcId="{62E8E2DC-C52C-40CE-A9DA-61F1936A5E1C}" destId="{6E1634F1-386C-4381-91DC-02939390795F}" srcOrd="6" destOrd="0" presId="urn:microsoft.com/office/officeart/2005/8/layout/vList5"/>
    <dgm:cxn modelId="{47FD94E7-060A-4068-A391-A966C11144F1}" type="presParOf" srcId="{6E1634F1-386C-4381-91DC-02939390795F}" destId="{75EE82EA-7E1C-4C8B-884D-3E572D18569D}" srcOrd="0" destOrd="0" presId="urn:microsoft.com/office/officeart/2005/8/layout/vList5"/>
    <dgm:cxn modelId="{219E61B2-8140-4248-BCA1-D5A1E6DD3D58}" type="presParOf" srcId="{6E1634F1-386C-4381-91DC-02939390795F}" destId="{BC9532B1-C592-48A4-ACC9-2265670C0FD9}" srcOrd="1" destOrd="0" presId="urn:microsoft.com/office/officeart/2005/8/layout/vList5"/>
    <dgm:cxn modelId="{DF45AA5F-5FE8-48F6-B04C-5BC1196F9D3E}" type="presParOf" srcId="{62E8E2DC-C52C-40CE-A9DA-61F1936A5E1C}" destId="{81B8CC0D-E497-406A-963A-A2B8F02F8295}" srcOrd="7" destOrd="0" presId="urn:microsoft.com/office/officeart/2005/8/layout/vList5"/>
    <dgm:cxn modelId="{10D62405-A0AE-463A-BF83-01371C5F1A0D}" type="presParOf" srcId="{62E8E2DC-C52C-40CE-A9DA-61F1936A5E1C}" destId="{B8B0C8DC-AD34-4982-A461-32F48C17BD8A}" srcOrd="8" destOrd="0" presId="urn:microsoft.com/office/officeart/2005/8/layout/vList5"/>
    <dgm:cxn modelId="{53CCDE07-46B9-4794-A1F7-18DF855F03CD}" type="presParOf" srcId="{B8B0C8DC-AD34-4982-A461-32F48C17BD8A}" destId="{D053C212-900E-40C8-A5FE-D788D1C7C070}" srcOrd="0" destOrd="0" presId="urn:microsoft.com/office/officeart/2005/8/layout/vList5"/>
    <dgm:cxn modelId="{AB8834E5-3A22-40F2-941F-5AD0C291C0EB}" type="presParOf" srcId="{B8B0C8DC-AD34-4982-A461-32F48C17BD8A}" destId="{3C8A78BB-506F-4C4F-934A-EA6526CDDD62}"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1451" y="0"/>
            <a:ext cx="2938780"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6EF4EEC-7D98-45B8-B7CC-8F417706749A}" type="datetimeFigureOut">
              <a:rPr lang="en-US"/>
              <a:pPr>
                <a:defRPr/>
              </a:pPr>
              <a:t>9/9/2014</a:t>
            </a:fld>
            <a:endParaRPr lang="en-US" dirty="0"/>
          </a:p>
        </p:txBody>
      </p:sp>
      <p:sp>
        <p:nvSpPr>
          <p:cNvPr id="4" name="Footer Placeholder 3"/>
          <p:cNvSpPr>
            <a:spLocks noGrp="1"/>
          </p:cNvSpPr>
          <p:nvPr>
            <p:ph type="ftr" sz="quarter" idx="2"/>
          </p:nvPr>
        </p:nvSpPr>
        <p:spPr>
          <a:xfrm>
            <a:off x="0" y="9428583"/>
            <a:ext cx="2938780"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1451" y="9428583"/>
            <a:ext cx="2938780"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B095C4F-9CC9-40DE-A321-8DD7EA9CCE6F}"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1451" y="0"/>
            <a:ext cx="2938780"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063BCF2-6FBD-43B7-B57F-A56F6AF4A079}" type="datetimeFigureOut">
              <a:rPr lang="en-US"/>
              <a:pPr>
                <a:defRPr/>
              </a:pPr>
              <a:t>9/9/2014</a:t>
            </a:fld>
            <a:endParaRPr lang="en-US" dirty="0"/>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8180" y="4715153"/>
            <a:ext cx="54254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0ABEB2C-6040-4731-AB73-C3480CB064AE}"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Chapter 5 introduces us the the concepts of personality and values and their effects on Organizational Behavior. These are concepts that have only recently received increased attention in research and practice. Here we will see the results of study and new applications to help make the work place more successful.</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F5EC0F-11F7-431E-897A-76EEEA155D4A}"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There are additional personality traits relevant to organizational behavior.  Core self-evaluation is the degree to which people like/dislike themselves.  Positive self-evaluation leads to higher job performance.  Machiavellianism describes a person who tends to be emotionally distant and believes that the ends justify the means.  They tend to have a competitive drive and a need to win.  They can be very persuasive in situations where there is direct interaction with minimal rules and people are distracted by emotions.  </a:t>
            </a:r>
          </a:p>
        </p:txBody>
      </p:sp>
      <p:sp>
        <p:nvSpPr>
          <p:cNvPr id="54276" name="Footer Placeholder 3"/>
          <p:cNvSpPr>
            <a:spLocks noGrp="1"/>
          </p:cNvSpPr>
          <p:nvPr>
            <p:ph type="ftr" sz="quarter" idx="4"/>
          </p:nvPr>
        </p:nvSpPr>
        <p:spPr>
          <a:noFill/>
        </p:spPr>
        <p:txBody>
          <a:bodyPr/>
          <a:lstStyle/>
          <a:p>
            <a:r>
              <a:rPr lang="en-US" smtClean="0"/>
              <a:t>(c) 2008 Prentice-Hall, All rights reserved.</a:t>
            </a:r>
          </a:p>
        </p:txBody>
      </p:sp>
      <p:sp>
        <p:nvSpPr>
          <p:cNvPr id="54277" name="Slide Number Placeholder 4"/>
          <p:cNvSpPr>
            <a:spLocks noGrp="1"/>
          </p:cNvSpPr>
          <p:nvPr>
            <p:ph type="sldNum" sz="quarter" idx="5"/>
          </p:nvPr>
        </p:nvSpPr>
        <p:spPr>
          <a:noFill/>
        </p:spPr>
        <p:txBody>
          <a:bodyPr/>
          <a:lstStyle/>
          <a:p>
            <a:fld id="{9AFDDBDE-06C3-4A26-BCC7-8A2FFAD339E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Type A personalities are defined as those who need to achieve more and more.  They are always moving, striving to multitask and don’t do well with leisure time.  This is something that has been valued in North America, but it is not always a positive as quality of work can be low.  Type B personalities operate at a slower pace, find time for leisure and are the opposite of all type A characteristics.</a:t>
            </a:r>
          </a:p>
          <a:p>
            <a:endParaRPr lang="en-US" smtClean="0"/>
          </a:p>
          <a:p>
            <a:r>
              <a:rPr lang="en-US" smtClean="0"/>
              <a:t>Proactive personalities are those that identify opportunities, take initiative, and persevere to completion in all they do.  This is a positive in work environments.</a:t>
            </a:r>
          </a:p>
        </p:txBody>
      </p:sp>
      <p:sp>
        <p:nvSpPr>
          <p:cNvPr id="55300" name="Footer Placeholder 3"/>
          <p:cNvSpPr>
            <a:spLocks noGrp="1"/>
          </p:cNvSpPr>
          <p:nvPr>
            <p:ph type="ftr" sz="quarter" idx="4"/>
          </p:nvPr>
        </p:nvSpPr>
        <p:spPr>
          <a:noFill/>
        </p:spPr>
        <p:txBody>
          <a:bodyPr/>
          <a:lstStyle/>
          <a:p>
            <a:r>
              <a:rPr lang="en-US" smtClean="0"/>
              <a:t>(c) 2008 Prentice-Hall, All rights reserved.</a:t>
            </a:r>
          </a:p>
        </p:txBody>
      </p:sp>
      <p:sp>
        <p:nvSpPr>
          <p:cNvPr id="55301" name="Slide Number Placeholder 4"/>
          <p:cNvSpPr>
            <a:spLocks noGrp="1"/>
          </p:cNvSpPr>
          <p:nvPr>
            <p:ph type="sldNum" sz="quarter" idx="5"/>
          </p:nvPr>
        </p:nvSpPr>
        <p:spPr>
          <a:noFill/>
        </p:spPr>
        <p:txBody>
          <a:bodyPr/>
          <a:lstStyle/>
          <a:p>
            <a:fld id="{9CA20A3A-8DB9-4990-A036-70E032DC21F1}"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concept of Person-Job Fit is best articulated in John Holland’s personality-job fit theory. Holland presents six personality types and proposes that satisfaction and the propensity to leave a job depends on the degree to which individuals successfully match their personalities to an occupational environment. He identifies six personality types. They are realistic, investigative, social, conventional, enterprising, and artistic .</a:t>
            </a:r>
          </a:p>
          <a:p>
            <a:pPr eaLnBrk="1" hangingPunct="1">
              <a:spcBef>
                <a:spcPct val="0"/>
              </a:spcBef>
            </a:pPr>
            <a:endParaRPr lang="en-US" smtClean="0"/>
          </a:p>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EFAF1-0BEF-4C33-9362-5E7C230E7A67}"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Each one of the six personality types has a congruent occupational environment. The Vocational Preference Inventory questionnaire contains 160 occupational titles. Respondents indicate which of these occupations they like or dislike. Their answers are used to form personality profiles. The theory argues that satisfaction is highest and turnover lowest when personality and occupation are in agreement. The key points of this model are that there do appear to be intrinsic differences in personality among individuals,  there are different types of jobs, and people in jobs congruent with their personality should be more satisfied and less likely to voluntarily resign than people in incongruent jobs.</a:t>
            </a:r>
          </a:p>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404316-2142-42BA-A334-069FC19BE201}"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Person-Organization Fit is most important for an organization facing a dynamic and changing environment. Such organizations require employees who are able to readily change tasks and move fluidly between teams  It argues that people leave jobs that are not with their personalities. Using the Big Five terminology, for instance, we could expect that people high on extraversion fit well with aggressive and team-oriented cultures, that people high on agreeableness match up better with a supportive organizational climate than one focused on aggressiveness, and that people high on openness to experience fit better in organizations that emphasize innovation rather than standardization. Research on person–organization fit has also looked at whether people’s values match the organization’s culture. This match predicts job satisfaction, commitment to the organization, and low turnover.</a:t>
            </a:r>
          </a:p>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1F44C-9595-45F4-82A5-015DD65AE7E7}"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Under the category of Personality, we looked at the Big Five Traits. The Big Five provides a meaningful way for managers to examine personality Managers’ key for the application of the Big Five include Screening job candidates for high conscientiousness, as well as the other Big Five traits  depending on the criteria an organization finds most important, should pay dividends. Of course, managers still need to take situational factors into consideration. Factors such as job demands, the degree of required interaction with others, and the organization’s culture are examples of situational variables that moderate the personality–job performance relationship.  </a:t>
            </a: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2E3F6B-31F6-4249-A2EA-898916D574EF}"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need to evaluate the job, the work group, and the organization to determine the optimal personality fit.  Other traits, such as core self-evaluation or narcissism, may be relevant in certain situations, too. Although the MBTI has been widely criticized, it may have a place in organizations. In training and development, it can help employees better understand themselves, help team members better understand each other, and open up communication in work groups and possibly reduce conflicts.</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8EDDF4-BA2A-4594-94F8-736FB7478B47}"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begin by defining personality. This is a concept that has a lot of preconceived ideas in people. So we want to ensure we are all using the same basic definition to describe a very complex topic. Personality is a dynamic concept, meaning it is changing all the time, an that is is the total of growth and development of a psychological system for the individual. This suggests it includes all of the components of the psyche and their aggregate becomes greater than any of the parts. So the text definition is that personality if the sum total of ways in which an individual reacts to and interacts with others.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B2884-706F-4C9B-A0BC-B35A1FC5D401}"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early argument centered on whether or not personality was the result of heredity or of environment.  Personality appears to be a result of both influences. Heredity refers to those factors that were determined at conception.  The heredity approach argues that the ultimate explanation of an individual’s personality is the molecular structure of the genes, located in the chromosomes.  Researchers have studied thousands of sets of identical twins that were separated at birth.</a:t>
            </a:r>
          </a:p>
          <a:p>
            <a:pPr lvl="2" eaLnBrk="1" hangingPunct="1">
              <a:spcBef>
                <a:spcPct val="0"/>
              </a:spcBef>
            </a:pPr>
            <a:endParaRPr lang="en-US" smtClean="0"/>
          </a:p>
          <a:p>
            <a:pPr eaLnBrk="1" hangingPunct="1">
              <a:spcBef>
                <a:spcPct val="0"/>
              </a:spcBef>
            </a:pPr>
            <a:r>
              <a:rPr lang="en-US" smtClean="0"/>
              <a:t>Popular characteristics include shy, aggressive, submissive, lazy, ambitious, loyal, and timid. These are personality traits.  Early efforts to identify the primary traits that govern behavior often resulted in long lists that were difficult to generalize from and provided little practical guidance to organizational decision makers.</a:t>
            </a:r>
          </a:p>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FDA8F-FEB3-4222-A901-42335686FEE8}"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of the most widely used personality frameworks is the Myers-Briggs Type Indicator (MBTI). Individuals are classified as Extroverted or introverted (E or I), Sensing or intuitive (S or N), Thinking or feeling (T or F) Perceiving or judging (P or J). These classifications are then combined into sixteen personality types.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B0E579-D424-4946-9E1B-3C0D0A58EE01}"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For example: </a:t>
            </a:r>
          </a:p>
          <a:p>
            <a:pPr eaLnBrk="1" hangingPunct="1">
              <a:spcBef>
                <a:spcPct val="0"/>
              </a:spcBef>
            </a:pPr>
            <a:r>
              <a:rPr lang="en-US" smtClean="0"/>
              <a:t>INTJs are visionaries. They usually have original minds and great drive for their own ideas and purposes. They are characterized as skeptical, critical, independent, determined, and often stubborn. </a:t>
            </a:r>
          </a:p>
          <a:p>
            <a:pPr eaLnBrk="1" hangingPunct="1">
              <a:spcBef>
                <a:spcPct val="0"/>
              </a:spcBef>
            </a:pPr>
            <a:r>
              <a:rPr lang="en-US" smtClean="0"/>
              <a:t>ESTJs are organizers. They are realistic, logical, analytical, decisive, and have a natural head for business or mechanics. </a:t>
            </a:r>
          </a:p>
          <a:p>
            <a:pPr eaLnBrk="1" hangingPunct="1">
              <a:spcBef>
                <a:spcPct val="0"/>
              </a:spcBef>
            </a:pPr>
            <a:r>
              <a:rPr lang="en-US" smtClean="0"/>
              <a:t>The ENTP type is a conceptualizer. He or she is innovative, individualistic, versatile, and attracted to entrepreneurial ideas. This person tends to be resourceful in solving challenging problems but may neglect routine assignments. </a:t>
            </a:r>
          </a:p>
          <a:p>
            <a:pPr eaLnBrk="1" hangingPunct="1">
              <a:spcBef>
                <a:spcPct val="0"/>
              </a:spcBef>
            </a:pPr>
            <a:r>
              <a:rPr lang="en-US" smtClean="0"/>
              <a:t>MBTI is widely used in practice. Some organizations using it include Apple Computer, AT&amp;T, Citigroup, GE, 3M Co. and others. </a:t>
            </a:r>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26295-9A24-45AA-8740-05ABA59B1C4E}"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 impressive body of research supports that five basic dimensions underlie all other personality dimensions. The five basic dimensions are </a:t>
            </a:r>
            <a:r>
              <a:rPr lang="en-US" b="1" smtClean="0"/>
              <a:t>Extraversion, Agreeableness, Conscientiousness, Emotional stability, Openness to experience.</a:t>
            </a:r>
            <a:r>
              <a:rPr lang="en-US" smtClean="0"/>
              <a:t> Let’s look at each of these for a minute.</a:t>
            </a:r>
          </a:p>
          <a:p>
            <a:pPr eaLnBrk="1" hangingPunct="1">
              <a:spcBef>
                <a:spcPct val="0"/>
              </a:spcBef>
            </a:pPr>
            <a:endParaRPr lang="en-US" smtClean="0"/>
          </a:p>
          <a:p>
            <a:pPr eaLnBrk="1" hangingPunct="1">
              <a:spcBef>
                <a:spcPct val="0"/>
              </a:spcBef>
            </a:pPr>
            <a:r>
              <a:rPr lang="en-US" smtClean="0"/>
              <a:t>Extraversion is a comfort level with relationships. Extroverts tend to be gregarious, assertive, and sociable. Introverts tend to be reserved, timid, and quiet.  Agreeableness</a:t>
            </a:r>
            <a:r>
              <a:rPr lang="en-US" b="1" smtClean="0"/>
              <a:t> is</a:t>
            </a:r>
            <a:r>
              <a:rPr lang="en-US" smtClean="0"/>
              <a:t> Individual’s propensity to defer to others. High agreeableness people are cooperative, warm, and trusting. Low agreeableness people are cold, disagreeable, and antagonistic. Conscientiousness</a:t>
            </a:r>
            <a:r>
              <a:rPr lang="en-US" b="1" smtClean="0"/>
              <a:t> is a </a:t>
            </a:r>
            <a:r>
              <a:rPr lang="en-US" smtClean="0"/>
              <a:t>measure of reliability. A high conscientious person is responsible, organized, dependable, and persistent. Those who score low on this dimension are easily distracted, disorganized, and unreliable. Emotional stability</a:t>
            </a:r>
            <a:r>
              <a:rPr lang="en-US" b="1" smtClean="0"/>
              <a:t> </a:t>
            </a:r>
            <a:r>
              <a:rPr lang="en-US" smtClean="0"/>
              <a:t>describes a person’s ability to withstand stress. People with positive emotional stability tend to be calm, self-confident, and secure. Those with high negative scores tend to be nervous, anxious, depressed, and insecure. And lastly, Openness to experience suggests</a:t>
            </a:r>
            <a:r>
              <a:rPr lang="en-US" b="1" smtClean="0"/>
              <a:t> </a:t>
            </a:r>
            <a:r>
              <a:rPr lang="en-US" smtClean="0"/>
              <a:t>the range of interests and fascination with novelty. Extremely open people are creative, curious, and artistically sensitive. Those at the other end of the openness category are conventional and find comfort in the familiar.  </a:t>
            </a:r>
          </a:p>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5B4F6-51F1-4E14-BAA3-0E4D1C3ED365}"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All five traits also have other implications for work and for life. Let’s look at these one at a time. Exhibit 5-2 summarizes the points. </a:t>
            </a:r>
          </a:p>
          <a:p>
            <a:pPr eaLnBrk="1" hangingPunct="1">
              <a:spcBef>
                <a:spcPct val="0"/>
              </a:spcBef>
            </a:pPr>
            <a:endParaRPr lang="en-US" dirty="0" smtClean="0"/>
          </a:p>
          <a:p>
            <a:pPr eaLnBrk="1" hangingPunct="1">
              <a:spcBef>
                <a:spcPct val="0"/>
              </a:spcBef>
            </a:pPr>
            <a:r>
              <a:rPr lang="en-US" dirty="0" smtClean="0"/>
              <a:t>Of the Big Five traits, emotional stability is most strongly related to life satisfaction, job satisfaction, and low stress levels. This is probably true because high scorers are more likely to be positive and optimistic and experience fewer negative emotions. They are happier than those who score low.  People low on emotional stability are </a:t>
            </a:r>
            <a:r>
              <a:rPr lang="en-US" dirty="0" err="1" smtClean="0"/>
              <a:t>hypervigilant</a:t>
            </a:r>
            <a:r>
              <a:rPr lang="en-US" dirty="0" smtClean="0"/>
              <a:t> (looking for problems or impending signs of danger) and are especially vulnerable to the physical and psychological effects of stress.  </a:t>
            </a:r>
          </a:p>
          <a:p>
            <a:pPr eaLnBrk="1" hangingPunct="1">
              <a:spcBef>
                <a:spcPct val="0"/>
              </a:spcBef>
            </a:pPr>
            <a:endParaRPr lang="en-US" dirty="0" smtClean="0"/>
          </a:p>
          <a:p>
            <a:pPr eaLnBrk="1" hangingPunct="1">
              <a:spcBef>
                <a:spcPct val="0"/>
              </a:spcBef>
            </a:pPr>
            <a:r>
              <a:rPr lang="en-US" dirty="0" smtClean="0"/>
              <a:t>Extraverts tend to be happier in their jobs and in their lives as a whole.  They experience more positive emotions than do introverts, and they more freely express these feelings. They also tend to perform better in jobs that require significant interpersonal interaction, perhaps because they have more social skills—they usually have more friends and spend more time in social situations than introverts.  Finally, extraversion is a relatively strong predictor of leadership emergence in groups; extraverts are more socially dominant, “take charge” sorts of people, and they are generally more assertive than introverts.  One downside is that extraverts are more impulsive than introverts; they are more likely to be absent from work and engage in risky behavior such as unprotected sex, drinking, and other impulsive or sensation-seeking acts.  One study also found extraverts were more likely than introverts to lie during job interviews.</a:t>
            </a:r>
          </a:p>
          <a:p>
            <a:pPr eaLnBrk="1" hangingPunct="1">
              <a:spcBef>
                <a:spcPct val="0"/>
              </a:spcBef>
            </a:pPr>
            <a:endParaRPr lang="en-US" dirty="0" smtClean="0"/>
          </a:p>
          <a:p>
            <a:pPr eaLnBrk="1" hangingPunct="1">
              <a:spcBef>
                <a:spcPct val="0"/>
              </a:spcBef>
            </a:pPr>
            <a:r>
              <a:rPr lang="en-US" dirty="0" smtClean="0"/>
              <a:t> Individuals who score high on openness to experience are more creative in science and art than those who score low. Because creativity is important to leadership, open people are more likely to be effective leaders, and more comfortable with ambiguity and change.  They cope better with organizational change and are more adaptable in changing contexts. Recent evidence also suggests, however, that they are especially susceptible to workplace accidents. You might expect agreeable people to be happier than disagreeable people. They are, but only slightly. When people choose romantic partners, friends, or organizational team members, agreeable individuals are usually their first choice. Agreeable individuals are better liked than disagreeable people, which explains why they tend to do better in interpersonally oriented jobs such as customer service. They also are more compliant and rule abiding and less likely to get into accidents as a result. </a:t>
            </a:r>
          </a:p>
          <a:p>
            <a:pPr eaLnBrk="1" hangingPunct="1">
              <a:spcBef>
                <a:spcPct val="0"/>
              </a:spcBef>
            </a:pPr>
            <a:endParaRPr lang="en-US" dirty="0" smtClean="0"/>
          </a:p>
          <a:p>
            <a:pPr eaLnBrk="1" hangingPunct="1">
              <a:spcBef>
                <a:spcPct val="0"/>
              </a:spcBef>
            </a:pPr>
            <a:r>
              <a:rPr lang="en-US" dirty="0" smtClean="0"/>
              <a:t>People who are agreeable are more satisfied in their jobs and contribute to organizational performance by engaging in citizenship behavior. They are also less likely to engage in organizational deviance. One downside is that agreeableness is associated with lower levels of career success (especially earnings).</a:t>
            </a:r>
          </a:p>
          <a:p>
            <a:pPr eaLnBrk="1" hangingPunct="1">
              <a:spcBef>
                <a:spcPct val="0"/>
              </a:spcBef>
            </a:pPr>
            <a:endParaRPr lang="en-US"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911FBF-B3FB-48D2-A462-B286CE409AF8}"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five personality factors identified in the Big Five model appear in almost all cross-cultural studies. These studies have included a wide variety of diverse cultures—such as China, Israel, Germany, Japan, Spain, Nigeria, Norway, Pakistan, and the United States. Differences are complex but tend to be primarily about  whether countries are predominantly individualistic or collectivistic. And the Big Five appear to predict a bit better in individualistic rather than in collectivist cultures.</a:t>
            </a:r>
          </a:p>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CF1F0-1A56-45BE-8CF7-1DFB1951DBCA}"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other Personality Traits Relevant to OB include Core Self-Evaluation, Machiavellianism, Narcissism, Self-Monitoring, Risk Taking, Proactive Personality, and Other orientation. Let’s look at each of these.</a:t>
            </a:r>
          </a:p>
          <a:p>
            <a:pPr eaLnBrk="1" hangingPunct="1">
              <a:spcBef>
                <a:spcPct val="0"/>
              </a:spcBef>
            </a:pPr>
            <a:endParaRPr lang="en-US" smtClean="0"/>
          </a:p>
          <a:p>
            <a:pPr eaLnBrk="1" hangingPunct="1">
              <a:spcBef>
                <a:spcPct val="0"/>
              </a:spcBef>
            </a:pPr>
            <a:r>
              <a:rPr lang="en-US" smtClean="0"/>
              <a:t>People who have a positive </a:t>
            </a:r>
            <a:r>
              <a:rPr lang="en-US" b="1" smtClean="0"/>
              <a:t>core self-evaluation </a:t>
            </a:r>
            <a:r>
              <a:rPr lang="en-US" smtClean="0"/>
              <a:t>see themselves as effective, capable, and in control.  People who have a negative core self-evaluation tend to dislike themselves.   Some can be </a:t>
            </a:r>
            <a:r>
              <a:rPr lang="en-US" b="1" i="1" smtClean="0"/>
              <a:t>too</a:t>
            </a:r>
            <a:r>
              <a:rPr lang="en-US" i="1" smtClean="0"/>
              <a:t> </a:t>
            </a:r>
            <a:r>
              <a:rPr lang="en-US" smtClean="0"/>
              <a:t>positive. In this case, someone can think he or she is capable, but he or she is actually incompetent? </a:t>
            </a:r>
          </a:p>
          <a:p>
            <a:pPr eaLnBrk="1" hangingPunct="1">
              <a:spcBef>
                <a:spcPct val="0"/>
              </a:spcBef>
            </a:pPr>
            <a:endParaRPr lang="en-US" smtClean="0"/>
          </a:p>
          <a:p>
            <a:pPr eaLnBrk="1" hangingPunct="1">
              <a:spcBef>
                <a:spcPct val="0"/>
              </a:spcBef>
            </a:pPr>
            <a:r>
              <a:rPr lang="en-US" smtClean="0"/>
              <a:t>An individual high in </a:t>
            </a:r>
            <a:r>
              <a:rPr lang="en-US" b="1" smtClean="0"/>
              <a:t>Machiavellianism</a:t>
            </a:r>
            <a:r>
              <a:rPr lang="en-US" smtClean="0"/>
              <a:t> is pragmatic, maintains emotional distance, and believes that ends can justify means.  High Machs manipulate more, win more, are persuaded less, and persuade others more.  High Mach outcomes are moderated by situational factors and flourish when they interact face-to-face with others, rather than indirectly, and when the situation has a minimum number of rules and regulations, thus allowing latitude for improvisation.  High Machs make good employees in jobs that require bargaining skills or that offer substantial rewards for winning. </a:t>
            </a:r>
          </a:p>
          <a:p>
            <a:pPr eaLnBrk="1" hangingPunct="1">
              <a:spcBef>
                <a:spcPct val="0"/>
              </a:spcBef>
            </a:pPr>
            <a:endParaRPr lang="en-US" smtClean="0"/>
          </a:p>
          <a:p>
            <a:pPr eaLnBrk="1" hangingPunct="1">
              <a:spcBef>
                <a:spcPct val="0"/>
              </a:spcBef>
            </a:pPr>
            <a:r>
              <a:rPr lang="en-US" smtClean="0"/>
              <a:t>Narcissism describes a person who has a grandiose sense of self-importance. They “think” they are better leaders. Often they are selfish and exploitive. </a:t>
            </a:r>
          </a:p>
          <a:p>
            <a:pPr eaLnBrk="1" hangingPunct="1">
              <a:spcBef>
                <a:spcPct val="0"/>
              </a:spcBef>
            </a:pPr>
            <a:endParaRPr lang="en-US" smtClean="0"/>
          </a:p>
          <a:p>
            <a:pPr eaLnBrk="1" hangingPunct="1">
              <a:spcBef>
                <a:spcPct val="0"/>
              </a:spcBef>
            </a:pPr>
            <a:r>
              <a:rPr lang="en-US" smtClean="0"/>
              <a:t>Self-Monitoring refers to an individual’s ability to adjust his or her behavior to external, situational factors. Individuals high in self-monitoring show considerable adaptability. They are highly sensitive to external cues, can behave differently in different situations, and are capable of presenting striking contradictions between their public persona and their private self. </a:t>
            </a:r>
          </a:p>
          <a:p>
            <a:pPr eaLnBrk="1" hangingPunct="1">
              <a:spcBef>
                <a:spcPct val="0"/>
              </a:spcBef>
            </a:pPr>
            <a:endParaRPr lang="en-US" smtClean="0"/>
          </a:p>
          <a:p>
            <a:pPr eaLnBrk="1" hangingPunct="1">
              <a:spcBef>
                <a:spcPct val="0"/>
              </a:spcBef>
            </a:pPr>
            <a:r>
              <a:rPr lang="en-US" smtClean="0"/>
              <a:t>The propensity to assume or avoid risk has been shown to have an impact on how long it takes managers to make a decision and how much information they require before making their choice.  High risk-taking managers make more rapid decisions and use less information in making their choices.  Managers in large organizations tend to be risk averse; especially in contrast with growth-oriented entrepreneurs. </a:t>
            </a:r>
          </a:p>
          <a:p>
            <a:pPr eaLnBrk="1" hangingPunct="1">
              <a:spcBef>
                <a:spcPct val="0"/>
              </a:spcBef>
            </a:pPr>
            <a:endParaRPr lang="en-US" smtClean="0"/>
          </a:p>
          <a:p>
            <a:pPr eaLnBrk="1" hangingPunct="1">
              <a:spcBef>
                <a:spcPct val="0"/>
              </a:spcBef>
            </a:pPr>
            <a:r>
              <a:rPr lang="en-US" smtClean="0"/>
              <a:t>Proactive Personality is a person who actively takes the initiative to improve hiss or her current circumstances while others sit by passively  Proactives identify opportunities, show initiative, take action, and persevere.  </a:t>
            </a:r>
          </a:p>
          <a:p>
            <a:pPr eaLnBrk="1" hangingPunct="1">
              <a:spcBef>
                <a:spcPct val="0"/>
              </a:spcBef>
            </a:pPr>
            <a:endParaRPr lang="en-US" smtClean="0"/>
          </a:p>
          <a:p>
            <a:pPr eaLnBrk="1" hangingPunct="1">
              <a:spcBef>
                <a:spcPct val="0"/>
              </a:spcBef>
            </a:pPr>
            <a:r>
              <a:rPr lang="en-US" smtClean="0"/>
              <a:t>Some people just naturally just seem to think about other people a lot, being concerned about their well-being and feelings while others behave like “economic actors,” primarily rational and self-interested.  Those who are other-oriented feel more obligated to help others who have helped them (pay me back), whereas those who are more self-oriented will help others when they expect to be helped in the future (pay me forward). Employees high in other-orientation also exert especially high levels of effort when engaged in helping work or prosocial behavior. </a:t>
            </a:r>
          </a:p>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601A8-C981-47C5-9D04-0C6950786514}"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9/9/2014</a:t>
            </a:fld>
            <a:endParaRPr lang="en-US"/>
          </a:p>
        </p:txBody>
      </p:sp>
      <p:sp>
        <p:nvSpPr>
          <p:cNvPr id="2" name="Footer Placeholder 1"/>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r>
              <a:rPr lang="en-US" smtClean="0"/>
              <a:t>1-</a:t>
            </a:r>
            <a:fld id="{E2544CBA-13B3-42E5-A6F8-BB3CEBD42CC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28B563D1-60A3-4975-92AB-299C811AE4D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73453A2A-C4EB-4EB8-90DE-D28033E51BD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9/9/2014</a:t>
            </a:fld>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r>
              <a:rPr lang="en-US" smtClean="0"/>
              <a:t>1-</a:t>
            </a:r>
            <a:fld id="{040B47DB-70AA-4B00-8D1A-BABE4D39947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9/9/2014</a:t>
            </a:fld>
            <a:endParaRPr lang="en-US"/>
          </a:p>
        </p:txBody>
      </p:sp>
      <p:sp>
        <p:nvSpPr>
          <p:cNvPr id="11" name="Footer Placeholder 1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16" name="Slide Number Placeholder 15"/>
          <p:cNvSpPr>
            <a:spLocks noGrp="1"/>
          </p:cNvSpPr>
          <p:nvPr>
            <p:ph type="sldNum" sz="quarter" idx="12"/>
          </p:nvPr>
        </p:nvSpPr>
        <p:spPr/>
        <p:txBody>
          <a:bodyPr/>
          <a:lstStyle/>
          <a:p>
            <a:pPr>
              <a:defRPr/>
            </a:pPr>
            <a:fld id="{2CE07DE3-6673-49DC-AB68-C0D8535A6DA2}"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B8F58EDC-ECEB-4BAE-BC9D-42A18B88506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103A529-80F9-4A04-8E27-10E6FB09D54B}"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fld id="{68BCFF47-A162-4B75-9600-B0136FA4698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998EDB53-6084-445A-848D-763EF35D0B9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fld id="{FF75B2B0-5B10-49F2-8EFF-50240D270EC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Copyright © 2013 Pearson Education, Inc. publishing as Prentice Hall</a:t>
            </a:r>
            <a:endParaRPr lang="en-US"/>
          </a:p>
        </p:txBody>
      </p:sp>
      <p:sp>
        <p:nvSpPr>
          <p:cNvPr id="31" name="Slide Number Placeholder 30"/>
          <p:cNvSpPr>
            <a:spLocks noGrp="1"/>
          </p:cNvSpPr>
          <p:nvPr>
            <p:ph type="sldNum" sz="quarter" idx="12"/>
          </p:nvPr>
        </p:nvSpPr>
        <p:spPr/>
        <p:txBody>
          <a:bodyPr/>
          <a:lstStyle/>
          <a:p>
            <a:pPr>
              <a:defRPr/>
            </a:pPr>
            <a:fld id="{77FEADFE-3C37-4A33-9217-F6F66A0D7EFF}"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9/9/2014</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Copyright © 2013 Pearson Education, Inc. publishing as Prentice Hall</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5-</a:t>
            </a:r>
            <a:fld id="{08488010-1F6B-4AF7-8740-DE0EBD3FE35A}"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85000" lnSpcReduction="20000"/>
          </a:bodyPr>
          <a:lstStyle/>
          <a:p>
            <a:pPr fontAlgn="auto">
              <a:spcAft>
                <a:spcPts val="0"/>
              </a:spcAft>
              <a:defRPr/>
            </a:pPr>
            <a:endParaRPr lang="en-US" dirty="0" smtClean="0"/>
          </a:p>
          <a:p>
            <a:pPr fontAlgn="auto">
              <a:spcAft>
                <a:spcPts val="0"/>
              </a:spcAft>
              <a:defRPr/>
            </a:pPr>
            <a:r>
              <a:rPr lang="en-US" sz="4000" b="1" dirty="0" smtClean="0"/>
              <a:t>Personality and Values</a:t>
            </a:r>
            <a:endParaRPr lang="en-US" sz="4000" b="1" dirty="0"/>
          </a:p>
        </p:txBody>
      </p:sp>
      <p:sp>
        <p:nvSpPr>
          <p:cNvPr id="7" name="Slide Number Placeholder 6"/>
          <p:cNvSpPr>
            <a:spLocks noGrp="1"/>
          </p:cNvSpPr>
          <p:nvPr>
            <p:ph type="sldNum" sz="quarter" idx="12"/>
          </p:nvPr>
        </p:nvSpPr>
        <p:spPr/>
        <p:txBody>
          <a:bodyPr/>
          <a:lstStyle/>
          <a:p>
            <a:pPr>
              <a:defRPr/>
            </a:pPr>
            <a:r>
              <a:rPr lang="en-US"/>
              <a:t>5-</a:t>
            </a:r>
            <a:fld id="{B53DFC2B-41C8-4D2F-902E-2A5DD6FD37E3}" type="slidenum">
              <a:rPr lang="en-US"/>
              <a:pPr>
                <a:defRPr/>
              </a:pPr>
              <a:t>1</a:t>
            </a:fld>
            <a:endParaRPr lang="en-US"/>
          </a:p>
        </p:txBody>
      </p:sp>
      <p:sp>
        <p:nvSpPr>
          <p:cNvPr id="16389" name="TextBox 41"/>
          <p:cNvSpPr txBox="1">
            <a:spLocks noChangeArrowheads="1"/>
          </p:cNvSpPr>
          <p:nvPr/>
        </p:nvSpPr>
        <p:spPr bwMode="auto">
          <a:xfrm>
            <a:off x="4002088" y="2232025"/>
            <a:ext cx="5022850" cy="457200"/>
          </a:xfrm>
          <a:prstGeom prst="rect">
            <a:avLst/>
          </a:prstGeom>
          <a:noFill/>
          <a:ln w="9525">
            <a:noFill/>
            <a:miter lim="800000"/>
            <a:headEnd/>
            <a:tailEnd/>
          </a:ln>
        </p:spPr>
        <p:txBody>
          <a:bodyPr>
            <a:spAutoFit/>
          </a:bodyPr>
          <a:lstStyle/>
          <a:p>
            <a:pPr algn="r"/>
            <a:r>
              <a:rPr lang="en-US" sz="2400" b="1">
                <a:latin typeface="Perpetua Titling MT" pitchFamily="18" charset="0"/>
              </a:rPr>
              <a:t>Robbins and Judge</a:t>
            </a:r>
          </a:p>
        </p:txBody>
      </p:sp>
      <p:sp>
        <p:nvSpPr>
          <p:cNvPr id="16390" name="TextBox 42"/>
          <p:cNvSpPr txBox="1">
            <a:spLocks noChangeArrowheads="1"/>
          </p:cNvSpPr>
          <p:nvPr/>
        </p:nvSpPr>
        <p:spPr bwMode="auto">
          <a:xfrm>
            <a:off x="457200" y="741363"/>
            <a:ext cx="4660900" cy="2286000"/>
          </a:xfrm>
          <a:prstGeom prst="rect">
            <a:avLst/>
          </a:prstGeom>
          <a:noFill/>
          <a:ln w="9525">
            <a:noFill/>
            <a:miter lim="800000"/>
            <a:headEnd/>
            <a:tailEnd/>
          </a:ln>
        </p:spPr>
        <p:txBody>
          <a:bodyPr>
            <a:spAutoFit/>
          </a:bodyPr>
          <a:lstStyle/>
          <a:p>
            <a:r>
              <a:rPr lang="en-US" sz="4000" b="1" i="1">
                <a:latin typeface="Perpetua Titling MT" pitchFamily="18" charset="0"/>
              </a:rPr>
              <a:t>Chapter</a:t>
            </a:r>
            <a:r>
              <a:rPr lang="en-US" sz="6000" b="1" i="1">
                <a:latin typeface="Perpetua Titling MT" pitchFamily="18" charset="0"/>
              </a:rPr>
              <a:t> </a:t>
            </a:r>
            <a:r>
              <a:rPr lang="en-US" sz="14400" b="1" i="1">
                <a:latin typeface="Perpetua Titling MT" pitchFamily="18" charset="0"/>
              </a:rPr>
              <a:t>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75" y="208138"/>
            <a:ext cx="9144000" cy="1143000"/>
          </a:xfrm>
        </p:spPr>
        <p:txBody>
          <a:bodyPr>
            <a:normAutofit/>
          </a:bodyPr>
          <a:lstStyle/>
          <a:p>
            <a:pPr eaLnBrk="1" hangingPunct="1">
              <a:defRPr/>
            </a:pPr>
            <a:r>
              <a:rPr lang="en-US" dirty="0" smtClean="0"/>
              <a:t>Personality </a:t>
            </a:r>
            <a:r>
              <a:rPr lang="en-US" dirty="0" smtClean="0"/>
              <a:t>Traits Relevant to OB</a:t>
            </a:r>
            <a:endParaRPr lang="en-US" dirty="0"/>
          </a:p>
        </p:txBody>
      </p:sp>
      <p:sp>
        <p:nvSpPr>
          <p:cNvPr id="17411" name="Content Placeholder 2"/>
          <p:cNvSpPr>
            <a:spLocks noGrp="1"/>
          </p:cNvSpPr>
          <p:nvPr>
            <p:ph idx="1"/>
          </p:nvPr>
        </p:nvSpPr>
        <p:spPr>
          <a:xfrm>
            <a:off x="324194" y="1184888"/>
            <a:ext cx="8553796" cy="5535952"/>
          </a:xfrm>
        </p:spPr>
        <p:txBody>
          <a:bodyPr>
            <a:normAutofit lnSpcReduction="10000"/>
          </a:bodyPr>
          <a:lstStyle/>
          <a:p>
            <a:pPr eaLnBrk="1" hangingPunct="1">
              <a:lnSpc>
                <a:spcPct val="90000"/>
              </a:lnSpc>
            </a:pPr>
            <a:r>
              <a:rPr lang="en-US" sz="2200" b="1" dirty="0" smtClean="0">
                <a:latin typeface="Times New Roman" pitchFamily="18" charset="0"/>
              </a:rPr>
              <a:t>Core Self-Evaluation</a:t>
            </a:r>
          </a:p>
          <a:p>
            <a:pPr lvl="1" eaLnBrk="1" hangingPunct="1">
              <a:lnSpc>
                <a:spcPct val="90000"/>
              </a:lnSpc>
            </a:pPr>
            <a:r>
              <a:rPr lang="en-US" sz="2200" dirty="0" smtClean="0">
                <a:latin typeface="Times New Roman" pitchFamily="18" charset="0"/>
              </a:rPr>
              <a:t>The degree to which people like or dislike themselves</a:t>
            </a:r>
          </a:p>
          <a:p>
            <a:pPr lvl="1" eaLnBrk="1" hangingPunct="1">
              <a:lnSpc>
                <a:spcPct val="90000"/>
              </a:lnSpc>
            </a:pPr>
            <a:r>
              <a:rPr lang="en-US" sz="2200" dirty="0" smtClean="0">
                <a:latin typeface="Times New Roman" pitchFamily="18" charset="0"/>
              </a:rPr>
              <a:t>People with positive core self evaluation like themselves, and see themselves as effective, capable and in control of their environment. </a:t>
            </a:r>
          </a:p>
          <a:p>
            <a:pPr lvl="1" eaLnBrk="1" hangingPunct="1">
              <a:lnSpc>
                <a:spcPct val="90000"/>
              </a:lnSpc>
            </a:pPr>
            <a:r>
              <a:rPr lang="en-US" sz="2200" dirty="0" smtClean="0">
                <a:latin typeface="Times New Roman" pitchFamily="18" charset="0"/>
              </a:rPr>
              <a:t>Positive self-evaluation leads to higher job performance.  They set more ambitious goal, more committed to their goals. Get promoted more rapidly.</a:t>
            </a:r>
          </a:p>
          <a:p>
            <a:pPr eaLnBrk="1" hangingPunct="1">
              <a:lnSpc>
                <a:spcPct val="90000"/>
              </a:lnSpc>
            </a:pPr>
            <a:endParaRPr lang="en-US" sz="2200" b="1" dirty="0" smtClean="0">
              <a:latin typeface="Times New Roman" pitchFamily="18" charset="0"/>
            </a:endParaRPr>
          </a:p>
          <a:p>
            <a:pPr eaLnBrk="1" hangingPunct="1">
              <a:lnSpc>
                <a:spcPct val="90000"/>
              </a:lnSpc>
            </a:pPr>
            <a:r>
              <a:rPr lang="en-US" sz="2200" b="1" dirty="0" smtClean="0">
                <a:latin typeface="Times New Roman" pitchFamily="18" charset="0"/>
              </a:rPr>
              <a:t>Machiavellianism</a:t>
            </a:r>
            <a:endParaRPr lang="en-US" sz="2200" b="1" dirty="0" smtClean="0">
              <a:latin typeface="Times New Roman" pitchFamily="18" charset="0"/>
            </a:endParaRPr>
          </a:p>
          <a:p>
            <a:pPr lvl="1" eaLnBrk="1" hangingPunct="1">
              <a:lnSpc>
                <a:spcPct val="90000"/>
              </a:lnSpc>
            </a:pPr>
            <a:r>
              <a:rPr lang="en-US" sz="2200" dirty="0" smtClean="0">
                <a:latin typeface="Times New Roman" pitchFamily="18" charset="0"/>
              </a:rPr>
              <a:t>A pragmatic, emotionally distant power-player who believes that ends justify the means</a:t>
            </a:r>
          </a:p>
          <a:p>
            <a:pPr lvl="1" eaLnBrk="1" hangingPunct="1">
              <a:lnSpc>
                <a:spcPct val="90000"/>
              </a:lnSpc>
            </a:pPr>
            <a:r>
              <a:rPr lang="en-US" sz="2200" dirty="0" smtClean="0">
                <a:latin typeface="Times New Roman" pitchFamily="18" charset="0"/>
              </a:rPr>
              <a:t>High </a:t>
            </a:r>
            <a:r>
              <a:rPr lang="en-US" sz="2200" dirty="0" err="1" smtClean="0">
                <a:latin typeface="Times New Roman" pitchFamily="18" charset="0"/>
              </a:rPr>
              <a:t>Machs</a:t>
            </a:r>
            <a:r>
              <a:rPr lang="en-US" sz="2200" dirty="0" smtClean="0">
                <a:latin typeface="Times New Roman" pitchFamily="18" charset="0"/>
              </a:rPr>
              <a:t> are manipulative, win more often, and persuade more than they are persuaded. Flourish when:</a:t>
            </a:r>
          </a:p>
          <a:p>
            <a:pPr lvl="2" eaLnBrk="1" hangingPunct="1">
              <a:lnSpc>
                <a:spcPct val="90000"/>
              </a:lnSpc>
            </a:pPr>
            <a:r>
              <a:rPr lang="en-US" sz="2200" dirty="0" smtClean="0">
                <a:latin typeface="Times New Roman" pitchFamily="18" charset="0"/>
              </a:rPr>
              <a:t>Have direct interaction</a:t>
            </a:r>
          </a:p>
          <a:p>
            <a:pPr lvl="2" eaLnBrk="1" hangingPunct="1">
              <a:lnSpc>
                <a:spcPct val="90000"/>
              </a:lnSpc>
            </a:pPr>
            <a:r>
              <a:rPr lang="en-US" sz="2200" dirty="0" smtClean="0">
                <a:latin typeface="Times New Roman" pitchFamily="18" charset="0"/>
              </a:rPr>
              <a:t>Work with minimal rules and regulations</a:t>
            </a:r>
          </a:p>
          <a:p>
            <a:pPr lvl="2" eaLnBrk="1" hangingPunct="1">
              <a:lnSpc>
                <a:spcPct val="90000"/>
              </a:lnSpc>
            </a:pPr>
            <a:r>
              <a:rPr lang="en-US" sz="2200" dirty="0" smtClean="0">
                <a:latin typeface="Times New Roman" pitchFamily="18" charset="0"/>
              </a:rPr>
              <a:t>Emotions distract others</a:t>
            </a:r>
          </a:p>
        </p:txBody>
      </p:sp>
      <p:sp>
        <p:nvSpPr>
          <p:cNvPr id="6" name="Slide Number Placeholder 5"/>
          <p:cNvSpPr>
            <a:spLocks noGrp="1"/>
          </p:cNvSpPr>
          <p:nvPr>
            <p:ph type="sldNum" sz="quarter" idx="12"/>
          </p:nvPr>
        </p:nvSpPr>
        <p:spPr/>
        <p:txBody>
          <a:bodyPr/>
          <a:lstStyle/>
          <a:p>
            <a:pPr>
              <a:defRPr/>
            </a:pPr>
            <a:r>
              <a:rPr lang="en-US"/>
              <a:t>5-</a:t>
            </a:r>
            <a:fld id="{906012C7-09F7-40BB-A576-B3D5C5C1014C}" type="slidenum">
              <a:rPr lang="en-US"/>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57450"/>
            <a:ext cx="8686800" cy="838200"/>
          </a:xfrm>
        </p:spPr>
        <p:txBody>
          <a:bodyPr/>
          <a:lstStyle/>
          <a:p>
            <a:pPr>
              <a:defRPr/>
            </a:pPr>
            <a:r>
              <a:rPr lang="en-US" dirty="0" smtClean="0"/>
              <a:t>More Relevant Personality Traits </a:t>
            </a:r>
            <a:endParaRPr lang="en-US" dirty="0"/>
          </a:p>
        </p:txBody>
      </p:sp>
      <p:sp>
        <p:nvSpPr>
          <p:cNvPr id="18435" name="Content Placeholder 6"/>
          <p:cNvSpPr>
            <a:spLocks noGrp="1"/>
          </p:cNvSpPr>
          <p:nvPr>
            <p:ph idx="1"/>
          </p:nvPr>
        </p:nvSpPr>
        <p:spPr>
          <a:xfrm>
            <a:off x="457200" y="1295400"/>
            <a:ext cx="8229600" cy="5562599"/>
          </a:xfrm>
        </p:spPr>
        <p:txBody>
          <a:bodyPr>
            <a:normAutofit/>
          </a:bodyPr>
          <a:lstStyle/>
          <a:p>
            <a:pPr eaLnBrk="1" hangingPunct="1">
              <a:lnSpc>
                <a:spcPct val="90000"/>
              </a:lnSpc>
            </a:pPr>
            <a:r>
              <a:rPr lang="en-US" sz="2200" b="1" dirty="0" smtClean="0">
                <a:latin typeface="Times New Roman" pitchFamily="18" charset="0"/>
              </a:rPr>
              <a:t>Narcissism</a:t>
            </a:r>
          </a:p>
          <a:p>
            <a:pPr lvl="1" eaLnBrk="1" hangingPunct="1">
              <a:lnSpc>
                <a:spcPct val="90000"/>
              </a:lnSpc>
            </a:pPr>
            <a:r>
              <a:rPr lang="en-US" sz="2200" dirty="0" smtClean="0">
                <a:latin typeface="Times New Roman" pitchFamily="18" charset="0"/>
              </a:rPr>
              <a:t>An arrogant, entitled, self-important person who needs excessive admiration</a:t>
            </a:r>
          </a:p>
          <a:p>
            <a:pPr lvl="1" eaLnBrk="1" hangingPunct="1">
              <a:lnSpc>
                <a:spcPct val="90000"/>
              </a:lnSpc>
            </a:pPr>
            <a:r>
              <a:rPr lang="en-US" sz="2200" dirty="0" smtClean="0">
                <a:latin typeface="Times New Roman" pitchFamily="18" charset="0"/>
              </a:rPr>
              <a:t>Tend to be selfish, exploitative and treat others as if they were inferior.</a:t>
            </a:r>
          </a:p>
          <a:p>
            <a:pPr lvl="1" eaLnBrk="1" hangingPunct="1">
              <a:lnSpc>
                <a:spcPct val="90000"/>
              </a:lnSpc>
            </a:pPr>
            <a:r>
              <a:rPr lang="en-US" sz="2200" dirty="0" smtClean="0">
                <a:latin typeface="Times New Roman" pitchFamily="18" charset="0"/>
              </a:rPr>
              <a:t>Less effective in their jobs</a:t>
            </a:r>
          </a:p>
          <a:p>
            <a:pPr eaLnBrk="1" hangingPunct="1"/>
            <a:r>
              <a:rPr lang="en-US" sz="2200" b="1" dirty="0" smtClean="0">
                <a:latin typeface="Times New Roman" pitchFamily="18" charset="0"/>
              </a:rPr>
              <a:t>Self-Monitoring</a:t>
            </a:r>
          </a:p>
          <a:p>
            <a:pPr lvl="1" eaLnBrk="1" hangingPunct="1"/>
            <a:r>
              <a:rPr lang="en-US" sz="2200" dirty="0" smtClean="0">
                <a:latin typeface="Times New Roman" pitchFamily="18" charset="0"/>
              </a:rPr>
              <a:t>The ability to adjust behavior to meet external, situational factors.</a:t>
            </a:r>
          </a:p>
          <a:p>
            <a:pPr lvl="1" eaLnBrk="1" hangingPunct="1"/>
            <a:r>
              <a:rPr lang="en-US" sz="2200" dirty="0" smtClean="0">
                <a:latin typeface="Times New Roman" pitchFamily="18" charset="0"/>
              </a:rPr>
              <a:t>Striking contradiction between public persona and private self.</a:t>
            </a:r>
          </a:p>
          <a:p>
            <a:pPr lvl="1" eaLnBrk="1" hangingPunct="1"/>
            <a:r>
              <a:rPr lang="en-US" sz="2200" dirty="0" smtClean="0">
                <a:latin typeface="Times New Roman" pitchFamily="18" charset="0"/>
              </a:rPr>
              <a:t>Pay more attention to others behavior.</a:t>
            </a:r>
          </a:p>
          <a:p>
            <a:pPr lvl="1" eaLnBrk="1" hangingPunct="1"/>
            <a:r>
              <a:rPr lang="en-US" sz="2200" dirty="0" smtClean="0">
                <a:latin typeface="Times New Roman" pitchFamily="18" charset="0"/>
              </a:rPr>
              <a:t>High monitors conform more and are more likely to become leaders.</a:t>
            </a:r>
          </a:p>
          <a:p>
            <a:pPr lvl="1" eaLnBrk="1" hangingPunct="1"/>
            <a:r>
              <a:rPr lang="en-US" sz="2200" dirty="0" smtClean="0">
                <a:latin typeface="Times New Roman" pitchFamily="18" charset="0"/>
              </a:rPr>
              <a:t>Less committed to the organization, get more rapid promotion. </a:t>
            </a:r>
          </a:p>
        </p:txBody>
      </p:sp>
      <p:sp>
        <p:nvSpPr>
          <p:cNvPr id="5" name="Slide Number Placeholder 4"/>
          <p:cNvSpPr>
            <a:spLocks noGrp="1"/>
          </p:cNvSpPr>
          <p:nvPr>
            <p:ph type="sldNum" sz="quarter" idx="12"/>
          </p:nvPr>
        </p:nvSpPr>
        <p:spPr/>
        <p:txBody>
          <a:bodyPr/>
          <a:lstStyle/>
          <a:p>
            <a:pPr>
              <a:defRPr/>
            </a:pPr>
            <a:r>
              <a:rPr lang="en-US" smtClean="0"/>
              <a:t>5-</a:t>
            </a:r>
            <a:fld id="{2054FA2A-126F-4B04-9794-CB3ADBEC2513}" type="slidenum">
              <a:rPr lang="en-US" smtClean="0"/>
              <a:pPr>
                <a:defRPr/>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450"/>
            <a:ext cx="8686800" cy="838200"/>
          </a:xfrm>
        </p:spPr>
        <p:txBody>
          <a:bodyPr/>
          <a:lstStyle/>
          <a:p>
            <a:pPr>
              <a:defRPr/>
            </a:pPr>
            <a:r>
              <a:rPr lang="en-US" dirty="0" smtClean="0"/>
              <a:t>More Relevant Personality Traits </a:t>
            </a:r>
            <a:endParaRPr lang="en-US" dirty="0"/>
          </a:p>
        </p:txBody>
      </p:sp>
      <p:sp>
        <p:nvSpPr>
          <p:cNvPr id="19459" name="Content Placeholder 2"/>
          <p:cNvSpPr>
            <a:spLocks noGrp="1"/>
          </p:cNvSpPr>
          <p:nvPr>
            <p:ph idx="1"/>
          </p:nvPr>
        </p:nvSpPr>
        <p:spPr>
          <a:xfrm>
            <a:off x="304800" y="1554162"/>
            <a:ext cx="8686800" cy="4919790"/>
          </a:xfrm>
        </p:spPr>
        <p:txBody>
          <a:bodyPr>
            <a:normAutofit lnSpcReduction="10000"/>
          </a:bodyPr>
          <a:lstStyle/>
          <a:p>
            <a:pPr eaLnBrk="1" hangingPunct="1"/>
            <a:r>
              <a:rPr lang="en-US" b="1" dirty="0" smtClean="0">
                <a:latin typeface="Times New Roman" pitchFamily="18" charset="0"/>
              </a:rPr>
              <a:t>Risk Taking</a:t>
            </a:r>
          </a:p>
          <a:p>
            <a:pPr lvl="1" eaLnBrk="1" hangingPunct="1"/>
            <a:r>
              <a:rPr lang="en-US" dirty="0" smtClean="0">
                <a:latin typeface="Times New Roman" pitchFamily="18" charset="0"/>
              </a:rPr>
              <a:t>The willingness to take chances.</a:t>
            </a:r>
          </a:p>
          <a:p>
            <a:pPr lvl="1" eaLnBrk="1" hangingPunct="1"/>
            <a:r>
              <a:rPr lang="en-US" dirty="0" smtClean="0">
                <a:latin typeface="Times New Roman" pitchFamily="18" charset="0"/>
              </a:rPr>
              <a:t>May be best to align propensities with job requirements.</a:t>
            </a:r>
          </a:p>
          <a:p>
            <a:pPr lvl="1" eaLnBrk="1" hangingPunct="1"/>
            <a:r>
              <a:rPr lang="en-US" dirty="0" smtClean="0">
                <a:latin typeface="Times New Roman" pitchFamily="18" charset="0"/>
              </a:rPr>
              <a:t>Risk takers make faster decisions with less information.</a:t>
            </a:r>
          </a:p>
          <a:p>
            <a:pPr>
              <a:lnSpc>
                <a:spcPct val="90000"/>
              </a:lnSpc>
              <a:spcBef>
                <a:spcPts val="2400"/>
              </a:spcBef>
            </a:pPr>
            <a:r>
              <a:rPr lang="en-US" b="1" dirty="0" smtClean="0">
                <a:latin typeface="Times New Roman" pitchFamily="18" charset="0"/>
              </a:rPr>
              <a:t>Proactive </a:t>
            </a:r>
            <a:r>
              <a:rPr lang="en-US" b="1" dirty="0" smtClean="0">
                <a:latin typeface="Times New Roman" pitchFamily="18" charset="0"/>
              </a:rPr>
              <a:t>Personality</a:t>
            </a:r>
          </a:p>
          <a:p>
            <a:pPr lvl="1">
              <a:lnSpc>
                <a:spcPct val="90000"/>
              </a:lnSpc>
            </a:pPr>
            <a:r>
              <a:rPr lang="en-US" dirty="0" smtClean="0">
                <a:latin typeface="Times New Roman" pitchFamily="18" charset="0"/>
              </a:rPr>
              <a:t>Identifies opportunities, shows initiative, takes action, and perseveres to completion</a:t>
            </a:r>
          </a:p>
          <a:p>
            <a:pPr lvl="1">
              <a:lnSpc>
                <a:spcPct val="90000"/>
              </a:lnSpc>
            </a:pPr>
            <a:r>
              <a:rPr lang="en-US" dirty="0" smtClean="0">
                <a:latin typeface="Times New Roman" pitchFamily="18" charset="0"/>
              </a:rPr>
              <a:t>Creates positive change in the environment</a:t>
            </a:r>
            <a:endParaRPr lang="en-US" dirty="0" smtClean="0"/>
          </a:p>
        </p:txBody>
      </p:sp>
      <p:sp>
        <p:nvSpPr>
          <p:cNvPr id="5" name="Slide Number Placeholder 4"/>
          <p:cNvSpPr>
            <a:spLocks noGrp="1"/>
          </p:cNvSpPr>
          <p:nvPr>
            <p:ph type="sldNum" sz="quarter" idx="12"/>
          </p:nvPr>
        </p:nvSpPr>
        <p:spPr/>
        <p:txBody>
          <a:bodyPr/>
          <a:lstStyle/>
          <a:p>
            <a:pPr>
              <a:defRPr/>
            </a:pPr>
            <a:r>
              <a:rPr lang="en-US" smtClean="0"/>
              <a:t>5-</a:t>
            </a:r>
            <a:fld id="{B1A53C63-F714-4DCB-8BF1-CE26018F9266}" type="slidenum">
              <a:rPr lang="en-US"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74075"/>
            <a:ext cx="8686800" cy="838200"/>
          </a:xfrm>
        </p:spPr>
        <p:txBody>
          <a:bodyPr>
            <a:normAutofit/>
          </a:bodyPr>
          <a:lstStyle/>
          <a:p>
            <a:pPr eaLnBrk="1" hangingPunct="1">
              <a:defRPr/>
            </a:pPr>
            <a:r>
              <a:rPr lang="en-US" dirty="0" smtClean="0"/>
              <a:t>More Relevant Personality Traits </a:t>
            </a:r>
            <a:endParaRPr lang="en-US" dirty="0">
              <a:solidFill>
                <a:schemeClr val="bg1">
                  <a:lumMod val="65000"/>
                </a:schemeClr>
              </a:solidFill>
            </a:endParaRPr>
          </a:p>
        </p:txBody>
      </p:sp>
      <p:sp>
        <p:nvSpPr>
          <p:cNvPr id="20483" name="Content Placeholder 2"/>
          <p:cNvSpPr>
            <a:spLocks noGrp="1"/>
          </p:cNvSpPr>
          <p:nvPr>
            <p:ph idx="1"/>
          </p:nvPr>
        </p:nvSpPr>
        <p:spPr>
          <a:xfrm>
            <a:off x="457200" y="1512916"/>
            <a:ext cx="8229600" cy="4664075"/>
          </a:xfrm>
        </p:spPr>
        <p:txBody>
          <a:bodyPr>
            <a:normAutofit lnSpcReduction="10000"/>
          </a:bodyPr>
          <a:lstStyle/>
          <a:p>
            <a:pPr eaLnBrk="1" hangingPunct="1">
              <a:lnSpc>
                <a:spcPct val="90000"/>
              </a:lnSpc>
            </a:pPr>
            <a:r>
              <a:rPr lang="en-US" b="1" dirty="0" smtClean="0">
                <a:latin typeface="Times New Roman" pitchFamily="18" charset="0"/>
              </a:rPr>
              <a:t>Type A Personality</a:t>
            </a:r>
          </a:p>
          <a:p>
            <a:pPr lvl="1" eaLnBrk="1" hangingPunct="1">
              <a:lnSpc>
                <a:spcPct val="90000"/>
              </a:lnSpc>
            </a:pPr>
            <a:r>
              <a:rPr lang="en-US" dirty="0" smtClean="0">
                <a:latin typeface="Times New Roman" pitchFamily="18" charset="0"/>
              </a:rPr>
              <a:t>Aggressively involved in a chronic, incessant struggle to achieve more in less time</a:t>
            </a:r>
          </a:p>
          <a:p>
            <a:pPr lvl="2" eaLnBrk="1" hangingPunct="1">
              <a:lnSpc>
                <a:spcPct val="90000"/>
              </a:lnSpc>
            </a:pPr>
            <a:r>
              <a:rPr lang="en-US" dirty="0" smtClean="0">
                <a:latin typeface="Times New Roman" pitchFamily="18" charset="0"/>
              </a:rPr>
              <a:t>Impatient: always moving, walking, and eating rapidly</a:t>
            </a:r>
          </a:p>
          <a:p>
            <a:pPr lvl="2" eaLnBrk="1" hangingPunct="1">
              <a:lnSpc>
                <a:spcPct val="90000"/>
              </a:lnSpc>
            </a:pPr>
            <a:r>
              <a:rPr lang="en-US" dirty="0" smtClean="0">
                <a:latin typeface="Times New Roman" pitchFamily="18" charset="0"/>
              </a:rPr>
              <a:t>Strive to think or do two or more things at once</a:t>
            </a:r>
          </a:p>
          <a:p>
            <a:pPr lvl="2" eaLnBrk="1" hangingPunct="1">
              <a:lnSpc>
                <a:spcPct val="90000"/>
              </a:lnSpc>
            </a:pPr>
            <a:r>
              <a:rPr lang="en-US" dirty="0" smtClean="0">
                <a:latin typeface="Times New Roman" pitchFamily="18" charset="0"/>
              </a:rPr>
              <a:t>Cannot cope with leisure time</a:t>
            </a:r>
          </a:p>
          <a:p>
            <a:pPr lvl="2" eaLnBrk="1" hangingPunct="1">
              <a:lnSpc>
                <a:spcPct val="90000"/>
              </a:lnSpc>
            </a:pPr>
            <a:r>
              <a:rPr lang="en-US" dirty="0" smtClean="0">
                <a:latin typeface="Times New Roman" pitchFamily="18" charset="0"/>
              </a:rPr>
              <a:t>Obsessed with achievement numbers </a:t>
            </a:r>
          </a:p>
          <a:p>
            <a:pPr lvl="1" eaLnBrk="1" hangingPunct="1">
              <a:lnSpc>
                <a:spcPct val="90000"/>
              </a:lnSpc>
            </a:pPr>
            <a:r>
              <a:rPr lang="en-US" dirty="0" smtClean="0">
                <a:latin typeface="Times New Roman" pitchFamily="18" charset="0"/>
              </a:rPr>
              <a:t>Prized in North America but quality of the work is low</a:t>
            </a:r>
          </a:p>
          <a:p>
            <a:pPr lvl="1" eaLnBrk="1" hangingPunct="1">
              <a:lnSpc>
                <a:spcPct val="90000"/>
              </a:lnSpc>
            </a:pPr>
            <a:endParaRPr lang="en-US" dirty="0" smtClean="0">
              <a:latin typeface="Times New Roman" pitchFamily="18" charset="0"/>
            </a:endParaRPr>
          </a:p>
          <a:p>
            <a:pPr lvl="1" eaLnBrk="1" hangingPunct="1">
              <a:lnSpc>
                <a:spcPct val="90000"/>
              </a:lnSpc>
            </a:pPr>
            <a:r>
              <a:rPr lang="en-US" b="1" dirty="0" smtClean="0">
                <a:latin typeface="Times New Roman" pitchFamily="18" charset="0"/>
              </a:rPr>
              <a:t>Type </a:t>
            </a:r>
            <a:r>
              <a:rPr lang="en-US" b="1" dirty="0" smtClean="0">
                <a:latin typeface="Times New Roman" pitchFamily="18" charset="0"/>
              </a:rPr>
              <a:t>B people are the complete </a:t>
            </a:r>
            <a:r>
              <a:rPr lang="en-US" b="1" dirty="0" smtClean="0">
                <a:latin typeface="Times New Roman" pitchFamily="18" charset="0"/>
              </a:rPr>
              <a:t>opposite</a:t>
            </a:r>
            <a:endParaRPr lang="en-US" b="1" dirty="0" smtClean="0">
              <a:latin typeface="Times New Roman" pitchFamily="18" charset="0"/>
            </a:endParaRPr>
          </a:p>
        </p:txBody>
      </p:sp>
      <p:sp>
        <p:nvSpPr>
          <p:cNvPr id="6" name="Slide Number Placeholder 5"/>
          <p:cNvSpPr>
            <a:spLocks noGrp="1"/>
          </p:cNvSpPr>
          <p:nvPr>
            <p:ph type="sldNum" sz="quarter" idx="12"/>
          </p:nvPr>
        </p:nvSpPr>
        <p:spPr/>
        <p:txBody>
          <a:bodyPr/>
          <a:lstStyle/>
          <a:p>
            <a:pPr>
              <a:defRPr/>
            </a:pPr>
            <a:r>
              <a:rPr lang="en-US"/>
              <a:t>5-</a:t>
            </a:r>
            <a:fld id="{CDBB8748-B5CC-464B-9DD0-FB49C612DC0C}" type="slidenum">
              <a:rPr lang="en-US"/>
              <a:pPr>
                <a:defRPr/>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bwMode="auto">
          <a:xfrm>
            <a:off x="485775" y="329413"/>
            <a:ext cx="8229600" cy="1438275"/>
          </a:xfrm>
        </p:spPr>
        <p:txBody>
          <a:bodyPr wrap="square" numCol="1" anchorCtr="0" compatLnSpc="1">
            <a:prstTxWarp prst="textNoShape">
              <a:avLst/>
            </a:prstTxWarp>
            <a:normAutofit fontScale="90000"/>
          </a:bodyPr>
          <a:lstStyle/>
          <a:p>
            <a:pPr marL="514350" indent="-514350" eaLnBrk="1" hangingPunct="1"/>
            <a:r>
              <a:rPr lang="en-US" sz="3200" dirty="0" smtClean="0">
                <a:effectLst/>
                <a:latin typeface="Arial Narrow" pitchFamily="34" charset="0"/>
              </a:rPr>
              <a:t>Linking an Individual’s </a:t>
            </a:r>
            <a:br>
              <a:rPr lang="en-US" sz="3200" dirty="0" smtClean="0">
                <a:effectLst/>
                <a:latin typeface="Arial Narrow" pitchFamily="34" charset="0"/>
              </a:rPr>
            </a:br>
            <a:r>
              <a:rPr lang="en-US" sz="3200" dirty="0" smtClean="0">
                <a:effectLst/>
                <a:latin typeface="Arial Narrow" pitchFamily="34" charset="0"/>
              </a:rPr>
              <a:t>Personality and Values to the Workplace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FD4DE666-8470-4CAC-A667-3195BF1A208B}" type="slidenum">
              <a:rPr lang="en-US"/>
              <a:pPr>
                <a:defRPr/>
              </a:pPr>
              <a:t>14</a:t>
            </a:fld>
            <a:endParaRPr lang="en-US"/>
          </a:p>
        </p:txBody>
      </p:sp>
      <p:pic>
        <p:nvPicPr>
          <p:cNvPr id="47111" name="Picture 3"/>
          <p:cNvPicPr>
            <a:picLocks noChangeAspect="1"/>
          </p:cNvPicPr>
          <p:nvPr/>
        </p:nvPicPr>
        <p:blipFill>
          <a:blip r:embed="rId3"/>
          <a:srcRect/>
          <a:stretch>
            <a:fillRect/>
          </a:stretch>
        </p:blipFill>
        <p:spPr bwMode="auto">
          <a:xfrm>
            <a:off x="355600" y="2036763"/>
            <a:ext cx="84328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485775" y="30163"/>
            <a:ext cx="8229600" cy="1438275"/>
          </a:xfrm>
        </p:spPr>
        <p:txBody>
          <a:bodyPr wrap="square" numCol="1" anchorCtr="0" compatLnSpc="1">
            <a:prstTxWarp prst="textNoShape">
              <a:avLst/>
            </a:prstTxWarp>
            <a:normAutofit fontScale="90000"/>
          </a:bodyPr>
          <a:lstStyle/>
          <a:p>
            <a:pPr marL="514350" indent="-514350" eaLnBrk="1" hangingPunct="1"/>
            <a:r>
              <a:rPr lang="en-US" sz="3200" dirty="0" smtClean="0">
                <a:effectLst/>
                <a:latin typeface="Arial Narrow" pitchFamily="34" charset="0"/>
              </a:rPr>
              <a:t>Linking an Individual’s </a:t>
            </a:r>
            <a:br>
              <a:rPr lang="en-US" sz="3200" dirty="0" smtClean="0">
                <a:effectLst/>
                <a:latin typeface="Arial Narrow" pitchFamily="34" charset="0"/>
              </a:rPr>
            </a:br>
            <a:r>
              <a:rPr lang="en-US" sz="3200" dirty="0" smtClean="0">
                <a:effectLst/>
                <a:latin typeface="Arial Narrow" pitchFamily="34" charset="0"/>
              </a:rPr>
              <a:t>Personality and Values to the Workplace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E5FA80FD-873C-4080-B31F-741D9C458DD5}" type="slidenum">
              <a:rPr lang="en-US"/>
              <a:pPr>
                <a:defRPr/>
              </a:pPr>
              <a:t>15</a:t>
            </a:fld>
            <a:endParaRPr lang="en-US"/>
          </a:p>
        </p:txBody>
      </p:sp>
      <p:pic>
        <p:nvPicPr>
          <p:cNvPr id="49159" name="Picture 3"/>
          <p:cNvPicPr>
            <a:picLocks noChangeAspect="1"/>
          </p:cNvPicPr>
          <p:nvPr/>
        </p:nvPicPr>
        <p:blipFill>
          <a:blip r:embed="rId3"/>
          <a:srcRect/>
          <a:stretch>
            <a:fillRect/>
          </a:stretch>
        </p:blipFill>
        <p:spPr bwMode="auto">
          <a:xfrm>
            <a:off x="1109663" y="1811338"/>
            <a:ext cx="6924675" cy="429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485775" y="30163"/>
            <a:ext cx="8229600" cy="1438275"/>
          </a:xfrm>
        </p:spPr>
        <p:txBody>
          <a:bodyPr wrap="square" numCol="1" anchorCtr="0" compatLnSpc="1">
            <a:prstTxWarp prst="textNoShape">
              <a:avLst/>
            </a:prstTxWarp>
            <a:normAutofit fontScale="90000"/>
          </a:bodyPr>
          <a:lstStyle/>
          <a:p>
            <a:pPr marL="514350" indent="-514350" eaLnBrk="1" hangingPunct="1"/>
            <a:r>
              <a:rPr lang="en-US" sz="3200" dirty="0" smtClean="0">
                <a:effectLst/>
                <a:latin typeface="Arial Narrow" pitchFamily="34" charset="0"/>
              </a:rPr>
              <a:t>Linking an Individual’s </a:t>
            </a:r>
            <a:br>
              <a:rPr lang="en-US" sz="3200" dirty="0" smtClean="0">
                <a:effectLst/>
                <a:latin typeface="Arial Narrow" pitchFamily="34" charset="0"/>
              </a:rPr>
            </a:br>
            <a:r>
              <a:rPr lang="en-US" sz="3200" dirty="0" smtClean="0">
                <a:effectLst/>
                <a:latin typeface="Arial Narrow" pitchFamily="34" charset="0"/>
              </a:rPr>
              <a:t>Personality and Values to the Workplace </a:t>
            </a:r>
          </a:p>
        </p:txBody>
      </p:sp>
      <p:sp>
        <p:nvSpPr>
          <p:cNvPr id="51207" name="Content Placeholder 13"/>
          <p:cNvSpPr>
            <a:spLocks noGrp="1"/>
          </p:cNvSpPr>
          <p:nvPr>
            <p:ph idx="1"/>
          </p:nvPr>
        </p:nvSpPr>
        <p:spPr bwMode="auto">
          <a:xfrm>
            <a:off x="457200" y="1711325"/>
            <a:ext cx="8229600" cy="3962400"/>
          </a:xfrm>
        </p:spPr>
        <p:txBody>
          <a:bodyPr wrap="square" numCol="1" anchor="t" anchorCtr="0" compatLnSpc="1">
            <a:prstTxWarp prst="textNoShape">
              <a:avLst/>
            </a:prstTxWarp>
            <a:normAutofit/>
          </a:bodyPr>
          <a:lstStyle/>
          <a:p>
            <a:pPr eaLnBrk="1" hangingPunct="1"/>
            <a:r>
              <a:rPr lang="en-US" sz="2800" smtClean="0">
                <a:effectLst/>
                <a:latin typeface="Arial" charset="0"/>
              </a:rPr>
              <a:t>People high on extraversion fit well with aggressive and team-oriented cultures, </a:t>
            </a:r>
          </a:p>
          <a:p>
            <a:pPr eaLnBrk="1" hangingPunct="1"/>
            <a:r>
              <a:rPr lang="en-US" sz="2800" smtClean="0">
                <a:effectLst/>
                <a:latin typeface="Arial" charset="0"/>
              </a:rPr>
              <a:t>People high on agreeableness match up better with a supportive organizational climate than one focused on aggressiveness, </a:t>
            </a:r>
          </a:p>
          <a:p>
            <a:pPr eaLnBrk="1" hangingPunct="1"/>
            <a:r>
              <a:rPr lang="en-US" sz="2800" smtClean="0">
                <a:effectLst/>
                <a:latin typeface="Arial" charset="0"/>
              </a:rPr>
              <a:t>People high on openness to experience fit better in organizations that emphasize innovation rather than standardization.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B0C8BD4F-332E-406B-BE20-ED7BB04EEB36}"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485775" y="312788"/>
            <a:ext cx="8229600" cy="1438275"/>
          </a:xfrm>
        </p:spPr>
        <p:txBody>
          <a:bodyPr wrap="square" numCol="1" anchorCtr="0" compatLnSpc="1">
            <a:prstTxWarp prst="textNoShape">
              <a:avLst/>
            </a:prstTxWarp>
          </a:bodyPr>
          <a:lstStyle/>
          <a:p>
            <a:pPr marL="514350" indent="-514350" eaLnBrk="1" hangingPunct="1"/>
            <a:r>
              <a:rPr lang="en-US" sz="3200" dirty="0" smtClean="0">
                <a:effectLst/>
                <a:latin typeface="Arial Narrow" pitchFamily="34" charset="0"/>
              </a:rPr>
              <a:t>Summary and Implications </a:t>
            </a:r>
            <a:br>
              <a:rPr lang="en-US" sz="3200" dirty="0" smtClean="0">
                <a:effectLst/>
                <a:latin typeface="Arial Narrow" pitchFamily="34" charset="0"/>
              </a:rPr>
            </a:br>
            <a:r>
              <a:rPr lang="en-US" sz="3200" dirty="0" smtClean="0">
                <a:effectLst/>
                <a:latin typeface="Arial Narrow" pitchFamily="34" charset="0"/>
              </a:rPr>
              <a:t>for Managers</a:t>
            </a:r>
          </a:p>
        </p:txBody>
      </p:sp>
      <p:sp>
        <p:nvSpPr>
          <p:cNvPr id="61447" name="Content Placeholder 13"/>
          <p:cNvSpPr>
            <a:spLocks noGrp="1"/>
          </p:cNvSpPr>
          <p:nvPr>
            <p:ph idx="1"/>
          </p:nvPr>
        </p:nvSpPr>
        <p:spPr bwMode="auto">
          <a:xfrm>
            <a:off x="485775" y="2078182"/>
            <a:ext cx="8229600" cy="3962400"/>
          </a:xfrm>
        </p:spPr>
        <p:txBody>
          <a:bodyPr wrap="square" numCol="1" anchor="t" anchorCtr="0" compatLnSpc="1">
            <a:prstTxWarp prst="textNoShape">
              <a:avLst/>
            </a:prstTxWarp>
            <a:normAutofit fontScale="92500" lnSpcReduction="10000"/>
          </a:bodyPr>
          <a:lstStyle/>
          <a:p>
            <a:pPr eaLnBrk="1" hangingPunct="1"/>
            <a:r>
              <a:rPr lang="en-US" sz="2800" dirty="0" smtClean="0">
                <a:effectLst/>
                <a:latin typeface="Arial" charset="0"/>
              </a:rPr>
              <a:t>Big Five provides a meaningful way for managers to examine personality</a:t>
            </a:r>
          </a:p>
          <a:p>
            <a:pPr eaLnBrk="1" hangingPunct="1"/>
            <a:r>
              <a:rPr lang="en-US" sz="2800" dirty="0" smtClean="0">
                <a:effectLst/>
                <a:latin typeface="Arial" charset="0"/>
              </a:rPr>
              <a:t>Managers’ keys</a:t>
            </a:r>
          </a:p>
          <a:p>
            <a:pPr lvl="3" eaLnBrk="1" hangingPunct="1"/>
            <a:r>
              <a:rPr lang="en-US" sz="2800" dirty="0" smtClean="0">
                <a:effectLst/>
                <a:latin typeface="Arial" charset="0"/>
              </a:rPr>
              <a:t>Screening job candidates for high conscientiousness</a:t>
            </a:r>
          </a:p>
          <a:p>
            <a:pPr lvl="3" eaLnBrk="1" hangingPunct="1"/>
            <a:r>
              <a:rPr lang="en-US" sz="2800" dirty="0" smtClean="0">
                <a:effectLst/>
                <a:latin typeface="Arial" charset="0"/>
              </a:rPr>
              <a:t>Factors such as job demands, the degree of required interaction with others, and the organization’s culture are examples of situational variables that moderate the personality–job performance relationship. </a:t>
            </a:r>
          </a:p>
          <a:p>
            <a:pPr lvl="3" eaLnBrk="1" hangingPunct="1"/>
            <a:endParaRPr lang="en-US" sz="2800" dirty="0" smtClean="0">
              <a:effectLst/>
              <a:latin typeface="Arial" charset="0"/>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17234A0F-D666-4181-95D8-3F35B75333C2}"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xfrm>
            <a:off x="485775" y="312788"/>
            <a:ext cx="8229600" cy="1438275"/>
          </a:xfrm>
        </p:spPr>
        <p:txBody>
          <a:bodyPr wrap="square" numCol="1" anchorCtr="0" compatLnSpc="1">
            <a:prstTxWarp prst="textNoShape">
              <a:avLst/>
            </a:prstTxWarp>
          </a:bodyPr>
          <a:lstStyle/>
          <a:p>
            <a:pPr marL="514350" indent="-514350" eaLnBrk="1" hangingPunct="1"/>
            <a:r>
              <a:rPr lang="en-US" sz="3200" dirty="0" smtClean="0">
                <a:effectLst/>
                <a:latin typeface="Arial Narrow" pitchFamily="34" charset="0"/>
              </a:rPr>
              <a:t>Summary and Implications </a:t>
            </a:r>
            <a:br>
              <a:rPr lang="en-US" sz="3200" dirty="0" smtClean="0">
                <a:effectLst/>
                <a:latin typeface="Arial Narrow" pitchFamily="34" charset="0"/>
              </a:rPr>
            </a:br>
            <a:r>
              <a:rPr lang="en-US" sz="3200" dirty="0" smtClean="0">
                <a:effectLst/>
                <a:latin typeface="Arial Narrow" pitchFamily="34" charset="0"/>
              </a:rPr>
              <a:t>for Managers</a:t>
            </a:r>
          </a:p>
        </p:txBody>
      </p:sp>
      <p:sp>
        <p:nvSpPr>
          <p:cNvPr id="63495" name="Content Placeholder 13"/>
          <p:cNvSpPr>
            <a:spLocks noGrp="1"/>
          </p:cNvSpPr>
          <p:nvPr>
            <p:ph idx="1"/>
          </p:nvPr>
        </p:nvSpPr>
        <p:spPr bwMode="auto">
          <a:xfrm>
            <a:off x="457200" y="1995055"/>
            <a:ext cx="8229600" cy="3962400"/>
          </a:xfrm>
        </p:spPr>
        <p:txBody>
          <a:bodyPr wrap="square" numCol="1" anchor="t" anchorCtr="0" compatLnSpc="1">
            <a:prstTxWarp prst="textNoShape">
              <a:avLst/>
            </a:prstTxWarp>
            <a:normAutofit/>
          </a:bodyPr>
          <a:lstStyle/>
          <a:p>
            <a:pPr eaLnBrk="1" hangingPunct="1"/>
            <a:r>
              <a:rPr lang="en-US" sz="2800" dirty="0" smtClean="0">
                <a:effectLst/>
                <a:latin typeface="Arial" charset="0"/>
              </a:rPr>
              <a:t>You need to evaluate the job, the work group, and the organization to determine the optimal personality fit. </a:t>
            </a:r>
          </a:p>
          <a:p>
            <a:pPr eaLnBrk="1" hangingPunct="1"/>
            <a:r>
              <a:rPr lang="en-US" sz="2800" dirty="0" smtClean="0">
                <a:effectLst/>
                <a:latin typeface="Arial" charset="0"/>
              </a:rPr>
              <a:t>Other traits, such as core self-evaluation or narcissism, may be relevant in certain situations, too.</a:t>
            </a:r>
          </a:p>
          <a:p>
            <a:pPr eaLnBrk="1" hangingPunct="1"/>
            <a:r>
              <a:rPr lang="en-US" sz="2800" dirty="0" smtClean="0">
                <a:effectLst/>
                <a:latin typeface="Arial" charset="0"/>
              </a:rPr>
              <a:t>Although the MBTI has been widely criticized, it may have a place in organizations.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CCEDF0B9-4A26-45FD-BB18-AABF80B1EB46}" type="slidenum">
              <a:rPr lang="en-US"/>
              <a:pPr>
                <a:defRPr/>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457200" y="0"/>
            <a:ext cx="8229600" cy="1438275"/>
          </a:xfrm>
        </p:spPr>
        <p:txBody>
          <a:bodyPr wrap="square" numCol="1" anchorCtr="0" compatLnSpc="1">
            <a:prstTxWarp prst="textNoShape">
              <a:avLst/>
            </a:prstTxWarp>
            <a:normAutofit/>
          </a:bodyPr>
          <a:lstStyle/>
          <a:p>
            <a:pPr eaLnBrk="1" hangingPunct="1"/>
            <a:r>
              <a:rPr lang="en-US" sz="3200" dirty="0" smtClean="0">
                <a:effectLst/>
                <a:latin typeface="Arial Narrow" pitchFamily="34" charset="0"/>
              </a:rPr>
              <a:t>personality</a:t>
            </a:r>
            <a:endParaRPr lang="en-US" sz="3200" dirty="0" smtClean="0">
              <a:effectLst/>
              <a:latin typeface="Arial Narrow" pitchFamily="34" charset="0"/>
            </a:endParaRPr>
          </a:p>
        </p:txBody>
      </p:sp>
      <p:sp>
        <p:nvSpPr>
          <p:cNvPr id="20488" name="Content Placeholder 13"/>
          <p:cNvSpPr>
            <a:spLocks noGrp="1"/>
          </p:cNvSpPr>
          <p:nvPr>
            <p:ph idx="1"/>
          </p:nvPr>
        </p:nvSpPr>
        <p:spPr bwMode="auto">
          <a:xfrm>
            <a:off x="457200" y="1255400"/>
            <a:ext cx="8229600" cy="5386700"/>
          </a:xfrm>
        </p:spPr>
        <p:txBody>
          <a:bodyPr wrap="square" numCol="1" anchor="t" anchorCtr="0" compatLnSpc="1">
            <a:prstTxWarp prst="textNoShape">
              <a:avLst/>
            </a:prstTxWarp>
            <a:normAutofit fontScale="92500" lnSpcReduction="20000"/>
          </a:bodyPr>
          <a:lstStyle/>
          <a:p>
            <a:pPr eaLnBrk="1" hangingPunct="1"/>
            <a:r>
              <a:rPr lang="en-US" sz="2800" dirty="0" smtClean="0">
                <a:effectLst/>
                <a:latin typeface="Arial" charset="0"/>
              </a:rPr>
              <a:t>Personality is a dynamic concept describing the growth and development of a person’s whole psychological </a:t>
            </a:r>
            <a:r>
              <a:rPr lang="en-US" sz="2800" dirty="0" smtClean="0">
                <a:effectLst/>
                <a:latin typeface="Arial" charset="0"/>
              </a:rPr>
              <a:t>system</a:t>
            </a:r>
            <a:endParaRPr lang="en-US" sz="2800" dirty="0" smtClean="0">
              <a:effectLst/>
              <a:latin typeface="Arial" charset="0"/>
            </a:endParaRPr>
          </a:p>
          <a:p>
            <a:pPr eaLnBrk="1" hangingPunct="1"/>
            <a:r>
              <a:rPr lang="en-US" sz="2800" dirty="0" smtClean="0">
                <a:effectLst/>
                <a:latin typeface="Arial" charset="0"/>
              </a:rPr>
              <a:t>It looks at some aggregate whole that is greater than the sum of the parts.</a:t>
            </a:r>
          </a:p>
          <a:p>
            <a:pPr eaLnBrk="1" hangingPunct="1"/>
            <a:r>
              <a:rPr lang="en-US" sz="2800" dirty="0" smtClean="0">
                <a:effectLst/>
                <a:latin typeface="Arial" charset="0"/>
              </a:rPr>
              <a:t>Defining Personality</a:t>
            </a:r>
          </a:p>
          <a:p>
            <a:pPr lvl="1" eaLnBrk="1" hangingPunct="1"/>
            <a:r>
              <a:rPr lang="en-US" sz="2800" dirty="0" smtClean="0">
                <a:effectLst/>
                <a:latin typeface="Arial" charset="0"/>
              </a:rPr>
              <a:t>Personality as the sum total of ways in which an individual reacts to and interacts with others. </a:t>
            </a:r>
            <a:endParaRPr lang="en-US" sz="2800" dirty="0" smtClean="0">
              <a:effectLst/>
              <a:latin typeface="Arial" charset="0"/>
            </a:endParaRPr>
          </a:p>
          <a:p>
            <a:r>
              <a:rPr lang="en-US" sz="3000" dirty="0" smtClean="0">
                <a:latin typeface="Arial" charset="0"/>
              </a:rPr>
              <a:t>Managers can use personality tests </a:t>
            </a:r>
            <a:r>
              <a:rPr lang="en-US" sz="3000" dirty="0" smtClean="0">
                <a:latin typeface="Arial" charset="0"/>
              </a:rPr>
              <a:t>in </a:t>
            </a:r>
            <a:r>
              <a:rPr lang="en-US" sz="3000" dirty="0" smtClean="0">
                <a:latin typeface="Arial" charset="0"/>
              </a:rPr>
              <a:t>hiring decisions and </a:t>
            </a:r>
            <a:r>
              <a:rPr lang="en-US" sz="3000" dirty="0" smtClean="0">
                <a:latin typeface="Arial" charset="0"/>
              </a:rPr>
              <a:t>help forecast </a:t>
            </a:r>
            <a:r>
              <a:rPr lang="en-US" sz="3000" dirty="0" smtClean="0">
                <a:latin typeface="Arial" charset="0"/>
              </a:rPr>
              <a:t>who is best for a job.</a:t>
            </a:r>
          </a:p>
          <a:p>
            <a:r>
              <a:rPr lang="en-US" sz="3000" dirty="0" smtClean="0">
                <a:latin typeface="Arial" charset="0"/>
              </a:rPr>
              <a:t>The </a:t>
            </a:r>
            <a:r>
              <a:rPr lang="en-US" sz="3000" dirty="0" smtClean="0">
                <a:latin typeface="Arial" charset="0"/>
              </a:rPr>
              <a:t>common </a:t>
            </a:r>
            <a:r>
              <a:rPr lang="en-US" sz="3000" dirty="0" smtClean="0">
                <a:latin typeface="Arial" charset="0"/>
              </a:rPr>
              <a:t>means of measuring personality is </a:t>
            </a:r>
            <a:endParaRPr lang="en-US" sz="3000" dirty="0" smtClean="0">
              <a:latin typeface="Arial" charset="0"/>
            </a:endParaRPr>
          </a:p>
          <a:p>
            <a:pPr lvl="1"/>
            <a:r>
              <a:rPr lang="en-US" sz="2600" dirty="0" smtClean="0">
                <a:latin typeface="Arial" charset="0"/>
              </a:rPr>
              <a:t>through </a:t>
            </a:r>
            <a:r>
              <a:rPr lang="en-US" sz="2600" dirty="0" smtClean="0">
                <a:latin typeface="Arial" charset="0"/>
              </a:rPr>
              <a:t>self-report surveys.</a:t>
            </a:r>
          </a:p>
          <a:p>
            <a:pPr lvl="1"/>
            <a:r>
              <a:rPr lang="en-US" sz="2400" dirty="0" smtClean="0">
                <a:latin typeface="Arial" charset="0"/>
              </a:rPr>
              <a:t>Observer-ratings surveys provide an independent assessment of personality.</a:t>
            </a:r>
          </a:p>
          <a:p>
            <a:pPr lvl="1" eaLnBrk="1" hangingPunct="1"/>
            <a:endParaRPr lang="en-US" sz="2800" dirty="0" smtClean="0">
              <a:effectLst/>
              <a:latin typeface="Arial" charset="0"/>
            </a:endParaRP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4C231CAC-ACB6-4E95-AAA7-F0DFEE8EAC91}" type="slidenum">
              <a:rPr lang="en-US"/>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457200" y="0"/>
            <a:ext cx="8229600" cy="1438275"/>
          </a:xfrm>
        </p:spPr>
        <p:txBody>
          <a:bodyPr wrap="square" numCol="1" anchorCtr="0" compatLnSpc="1">
            <a:prstTxWarp prst="textNoShape">
              <a:avLst/>
            </a:prstTxWarp>
            <a:normAutofit/>
          </a:bodyPr>
          <a:lstStyle/>
          <a:p>
            <a:pPr eaLnBrk="1" hangingPunct="1"/>
            <a:r>
              <a:rPr lang="en-US" sz="3200" dirty="0" smtClean="0">
                <a:effectLst/>
                <a:latin typeface="Arial Narrow" pitchFamily="34" charset="0"/>
              </a:rPr>
              <a:t>Determinants of personality</a:t>
            </a:r>
            <a:endParaRPr lang="en-US" sz="3200" dirty="0" smtClean="0">
              <a:effectLst/>
              <a:latin typeface="Arial Narrow" pitchFamily="34" charset="0"/>
            </a:endParaRPr>
          </a:p>
        </p:txBody>
      </p:sp>
      <p:sp>
        <p:nvSpPr>
          <p:cNvPr id="24584" name="Content Placeholder 13"/>
          <p:cNvSpPr>
            <a:spLocks noGrp="1"/>
          </p:cNvSpPr>
          <p:nvPr>
            <p:ph idx="1"/>
          </p:nvPr>
        </p:nvSpPr>
        <p:spPr bwMode="auto">
          <a:xfrm>
            <a:off x="457200" y="1438274"/>
            <a:ext cx="8229600" cy="5203825"/>
          </a:xfrm>
        </p:spPr>
        <p:txBody>
          <a:bodyPr wrap="square" numCol="1" anchor="t" anchorCtr="0" compatLnSpc="1">
            <a:prstTxWarp prst="textNoShape">
              <a:avLst/>
            </a:prstTxWarp>
            <a:normAutofit lnSpcReduction="10000"/>
          </a:bodyPr>
          <a:lstStyle/>
          <a:p>
            <a:pPr eaLnBrk="1" hangingPunct="1"/>
            <a:r>
              <a:rPr lang="en-US" dirty="0" smtClean="0">
                <a:effectLst/>
                <a:latin typeface="Arial" charset="0"/>
              </a:rPr>
              <a:t>Heredity refers to those factors that were determined at conception. </a:t>
            </a:r>
          </a:p>
          <a:p>
            <a:pPr lvl="1" eaLnBrk="1" hangingPunct="1"/>
            <a:r>
              <a:rPr lang="en-US" sz="2000" dirty="0" smtClean="0">
                <a:effectLst/>
                <a:latin typeface="Arial" charset="0"/>
              </a:rPr>
              <a:t>The heredity approach argues that the ultimate explanation of an individual’s personality is the molecular structure of the genes, located in the chromosomes. </a:t>
            </a:r>
          </a:p>
          <a:p>
            <a:pPr eaLnBrk="1" hangingPunct="1"/>
            <a:r>
              <a:rPr lang="en-US" dirty="0" smtClean="0">
                <a:effectLst/>
                <a:latin typeface="Arial" charset="0"/>
              </a:rPr>
              <a:t>Popular characteristics include shy, aggressive, submissive, lazy, ambitious, loyal, and timid. These are personality traits. </a:t>
            </a:r>
          </a:p>
          <a:p>
            <a:pPr lvl="1" eaLnBrk="1" hangingPunct="1"/>
            <a:r>
              <a:rPr lang="en-US" sz="2000" dirty="0" smtClean="0">
                <a:effectLst/>
                <a:latin typeface="Arial" charset="0"/>
              </a:rPr>
              <a:t>Early efforts to identify the primary traits that govern behavior often resulted in long lists that were difficult to generalize from and provided little practical guidance to organizational decision makers.</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A0555587-C7E9-4646-B455-2CE2F8651D7F}"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485775" y="274638"/>
            <a:ext cx="8229600" cy="1438275"/>
          </a:xfrm>
        </p:spPr>
        <p:txBody>
          <a:bodyPr wrap="square" numCol="1" anchorCtr="0" compatLnSpc="1">
            <a:prstTxWarp prst="textNoShape">
              <a:avLst/>
            </a:prstTxWarp>
            <a:normAutofit fontScale="90000"/>
          </a:bodyPr>
          <a:lstStyle/>
          <a:p>
            <a:pPr algn="r" eaLnBrk="1" hangingPunct="1"/>
            <a:r>
              <a:rPr lang="en-US" sz="3200" smtClean="0">
                <a:effectLst/>
                <a:latin typeface="Arial Narrow" pitchFamily="34" charset="0"/>
              </a:rPr>
              <a:t>Describe the Myers-Briggs Type Indicator personality framework and assess </a:t>
            </a:r>
            <a:br>
              <a:rPr lang="en-US" sz="3200" smtClean="0">
                <a:effectLst/>
                <a:latin typeface="Arial Narrow" pitchFamily="34" charset="0"/>
              </a:rPr>
            </a:br>
            <a:r>
              <a:rPr lang="en-US" sz="3200" smtClean="0">
                <a:effectLst/>
                <a:latin typeface="Arial Narrow" pitchFamily="34" charset="0"/>
              </a:rPr>
              <a:t>its strengths and weaknesses</a:t>
            </a:r>
            <a:br>
              <a:rPr lang="en-US" sz="3200" smtClean="0">
                <a:effectLst/>
                <a:latin typeface="Arial Narrow" pitchFamily="34" charset="0"/>
              </a:rPr>
            </a:br>
            <a:endParaRPr lang="en-US" sz="3200" smtClean="0">
              <a:effectLst/>
              <a:latin typeface="Arial Narrow" pitchFamily="34" charset="0"/>
            </a:endParaRPr>
          </a:p>
        </p:txBody>
      </p:sp>
      <p:sp>
        <p:nvSpPr>
          <p:cNvPr id="26632" name="Content Placeholder 13"/>
          <p:cNvSpPr>
            <a:spLocks noGrp="1"/>
          </p:cNvSpPr>
          <p:nvPr>
            <p:ph idx="1"/>
          </p:nvPr>
        </p:nvSpPr>
        <p:spPr bwMode="auto">
          <a:xfrm>
            <a:off x="457200" y="1881188"/>
            <a:ext cx="8229600" cy="3962400"/>
          </a:xfrm>
        </p:spPr>
        <p:txBody>
          <a:bodyPr wrap="square" numCol="1" anchor="t" anchorCtr="0" compatLnSpc="1">
            <a:prstTxWarp prst="textNoShape">
              <a:avLst/>
            </a:prstTxWarp>
            <a:normAutofit/>
          </a:bodyPr>
          <a:lstStyle/>
          <a:p>
            <a:pPr eaLnBrk="1" hangingPunct="1"/>
            <a:r>
              <a:rPr lang="en-US" sz="2800" smtClean="0">
                <a:effectLst/>
                <a:latin typeface="Arial" charset="0"/>
              </a:rPr>
              <a:t>One of the most widely used personality frameworks is the Myers-Briggs Type Indicator (MBTI). </a:t>
            </a:r>
          </a:p>
          <a:p>
            <a:pPr eaLnBrk="1" hangingPunct="1"/>
            <a:r>
              <a:rPr lang="en-US" sz="2800" smtClean="0">
                <a:effectLst/>
                <a:latin typeface="Arial" charset="0"/>
              </a:rPr>
              <a:t>Individuals are classified as: </a:t>
            </a:r>
          </a:p>
          <a:p>
            <a:pPr lvl="1" eaLnBrk="1" hangingPunct="1"/>
            <a:r>
              <a:rPr lang="en-US" sz="2800" smtClean="0">
                <a:effectLst/>
                <a:latin typeface="Arial" charset="0"/>
              </a:rPr>
              <a:t>Extroverted or introverted (E or I). </a:t>
            </a:r>
          </a:p>
          <a:p>
            <a:pPr lvl="1" eaLnBrk="1" hangingPunct="1"/>
            <a:r>
              <a:rPr lang="en-US" sz="2800" smtClean="0">
                <a:effectLst/>
                <a:latin typeface="Arial" charset="0"/>
              </a:rPr>
              <a:t>Sensing or intuitive (S or N). </a:t>
            </a:r>
          </a:p>
          <a:p>
            <a:pPr lvl="1" eaLnBrk="1" hangingPunct="1"/>
            <a:r>
              <a:rPr lang="en-US" sz="2800" smtClean="0">
                <a:effectLst/>
                <a:latin typeface="Arial" charset="0"/>
              </a:rPr>
              <a:t>Thinking or feeling (T or F). </a:t>
            </a:r>
          </a:p>
          <a:p>
            <a:pPr lvl="1" eaLnBrk="1" hangingPunct="1"/>
            <a:r>
              <a:rPr lang="en-US" sz="2800" smtClean="0">
                <a:effectLst/>
                <a:latin typeface="Arial" charset="0"/>
              </a:rPr>
              <a:t>Perceiving or judging (P or J). </a:t>
            </a:r>
          </a:p>
          <a:p>
            <a:pPr eaLnBrk="1" hangingPunct="1"/>
            <a:endParaRPr lang="en-US" smtClean="0">
              <a:effectLst/>
              <a:latin typeface="Arial" charset="0"/>
            </a:endParaRP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A6C428AA-0A63-49C2-AEEA-815D08D01DB1}" type="slidenum">
              <a:rPr lang="en-US"/>
              <a:pPr>
                <a:defRPr/>
              </a:pPr>
              <a:t>4</a:t>
            </a:fld>
            <a:endParaRPr lang="en-US"/>
          </a:p>
        </p:txBody>
      </p:sp>
      <p:sp>
        <p:nvSpPr>
          <p:cNvPr id="17" name="Oval 16"/>
          <p:cNvSpPr/>
          <p:nvPr/>
        </p:nvSpPr>
        <p:spPr>
          <a:xfrm>
            <a:off x="271145" y="274638"/>
            <a:ext cx="1669681"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i="1" dirty="0">
                <a:latin typeface="Arial Narrow"/>
                <a:ea typeface="+mn-ea"/>
                <a:cs typeface="Arial Narrow"/>
              </a:rPr>
              <a:t>LO 2</a:t>
            </a:r>
          </a:p>
        </p:txBody>
      </p:sp>
      <p:pic>
        <p:nvPicPr>
          <p:cNvPr id="8" name="Picture 2"/>
          <p:cNvPicPr>
            <a:picLocks noChangeAspect="1" noChangeArrowheads="1"/>
          </p:cNvPicPr>
          <p:nvPr/>
        </p:nvPicPr>
        <p:blipFill>
          <a:blip r:embed="rId3"/>
          <a:srcRect/>
          <a:stretch>
            <a:fillRect/>
          </a:stretch>
        </p:blipFill>
        <p:spPr bwMode="auto">
          <a:xfrm>
            <a:off x="130175" y="0"/>
            <a:ext cx="8883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85775" y="540638"/>
            <a:ext cx="8229600" cy="1438275"/>
          </a:xfrm>
        </p:spPr>
        <p:txBody>
          <a:bodyPr wrap="square" numCol="1" anchorCtr="0" compatLnSpc="1">
            <a:prstTxWarp prst="textNoShape">
              <a:avLst/>
            </a:prstTxWarp>
            <a:normAutofit fontScale="90000"/>
          </a:bodyPr>
          <a:lstStyle/>
          <a:p>
            <a:pPr eaLnBrk="1" hangingPunct="1"/>
            <a:r>
              <a:rPr lang="en-US" sz="3200" dirty="0" smtClean="0">
                <a:effectLst/>
                <a:latin typeface="Arial Narrow" pitchFamily="34" charset="0"/>
              </a:rPr>
              <a:t>the </a:t>
            </a:r>
            <a:r>
              <a:rPr lang="en-US" sz="3200" dirty="0" smtClean="0">
                <a:effectLst/>
                <a:latin typeface="Arial Narrow" pitchFamily="34" charset="0"/>
              </a:rPr>
              <a:t>Myers-Briggs Type Indicator personality framework </a:t>
            </a:r>
            <a:br>
              <a:rPr lang="en-US" sz="3200" dirty="0" smtClean="0">
                <a:effectLst/>
                <a:latin typeface="Arial Narrow" pitchFamily="34" charset="0"/>
              </a:rPr>
            </a:br>
            <a:endParaRPr lang="en-US" sz="3200" dirty="0" smtClean="0">
              <a:effectLst/>
              <a:latin typeface="Arial Narrow" pitchFamily="34" charset="0"/>
            </a:endParaRPr>
          </a:p>
        </p:txBody>
      </p:sp>
      <p:sp>
        <p:nvSpPr>
          <p:cNvPr id="28680" name="Content Placeholder 13"/>
          <p:cNvSpPr>
            <a:spLocks noGrp="1"/>
          </p:cNvSpPr>
          <p:nvPr>
            <p:ph idx="1"/>
          </p:nvPr>
        </p:nvSpPr>
        <p:spPr bwMode="auto">
          <a:xfrm>
            <a:off x="213363" y="1796038"/>
            <a:ext cx="8229600" cy="1576618"/>
          </a:xfrm>
        </p:spPr>
        <p:txBody>
          <a:bodyPr wrap="square" numCol="1" anchor="t" anchorCtr="0" compatLnSpc="1">
            <a:prstTxWarp prst="textNoShape">
              <a:avLst/>
            </a:prstTxWarp>
            <a:normAutofit/>
          </a:bodyPr>
          <a:lstStyle/>
          <a:p>
            <a:pPr eaLnBrk="1" hangingPunct="1"/>
            <a:r>
              <a:rPr lang="en-US" sz="2400" dirty="0" smtClean="0">
                <a:effectLst/>
                <a:latin typeface="Arial" charset="0"/>
              </a:rPr>
              <a:t>INTJs are visionaries. </a:t>
            </a:r>
          </a:p>
          <a:p>
            <a:pPr eaLnBrk="1" hangingPunct="1"/>
            <a:r>
              <a:rPr lang="en-US" sz="2400" dirty="0" smtClean="0">
                <a:effectLst/>
                <a:latin typeface="Arial" charset="0"/>
              </a:rPr>
              <a:t>ESTJs are organizers. </a:t>
            </a:r>
          </a:p>
          <a:p>
            <a:pPr eaLnBrk="1" hangingPunct="1"/>
            <a:r>
              <a:rPr lang="en-US" sz="2400" dirty="0" smtClean="0">
                <a:effectLst/>
                <a:latin typeface="Arial" charset="0"/>
              </a:rPr>
              <a:t>ENTPs are </a:t>
            </a:r>
            <a:r>
              <a:rPr lang="en-US" sz="2400" dirty="0" err="1" smtClean="0">
                <a:effectLst/>
                <a:latin typeface="Arial" charset="0"/>
              </a:rPr>
              <a:t>conceptualizers</a:t>
            </a:r>
            <a:r>
              <a:rPr lang="en-US" sz="2400" dirty="0" smtClean="0">
                <a:effectLst/>
                <a:latin typeface="Arial" charset="0"/>
              </a:rPr>
              <a:t>.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2E99FD72-4DAB-4511-B601-FF7DDE1FCA75}" type="slidenum">
              <a:rPr lang="en-US"/>
              <a:pPr>
                <a:defRPr/>
              </a:pPr>
              <a:t>5</a:t>
            </a:fld>
            <a:endParaRPr lang="en-US"/>
          </a:p>
        </p:txBody>
      </p:sp>
      <p:pic>
        <p:nvPicPr>
          <p:cNvPr id="8" name="Picture 2"/>
          <p:cNvPicPr>
            <a:picLocks noChangeAspect="1" noChangeArrowheads="1"/>
          </p:cNvPicPr>
          <p:nvPr/>
        </p:nvPicPr>
        <p:blipFill>
          <a:blip r:embed="rId3"/>
          <a:srcRect/>
          <a:stretch>
            <a:fillRect/>
          </a:stretch>
        </p:blipFill>
        <p:spPr bwMode="auto">
          <a:xfrm>
            <a:off x="4427913" y="1805375"/>
            <a:ext cx="4716087" cy="48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485775" y="30163"/>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rPr>
              <a:t>The Big </a:t>
            </a:r>
            <a:r>
              <a:rPr lang="en-US" sz="3200" dirty="0" smtClean="0">
                <a:effectLst/>
                <a:latin typeface="Arial Narrow" pitchFamily="34" charset="0"/>
              </a:rPr>
              <a:t>Five personality model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475B4664-D510-44D4-8643-DA0B1C29E1CB}" type="slidenum">
              <a:rPr lang="en-US"/>
              <a:pPr>
                <a:defRPr/>
              </a:pPr>
              <a:t>6</a:t>
            </a:fld>
            <a:endParaRPr lang="en-US"/>
          </a:p>
        </p:txBody>
      </p:sp>
      <p:sp>
        <p:nvSpPr>
          <p:cNvPr id="8" name="Content Placeholder 7"/>
          <p:cNvSpPr>
            <a:spLocks noGrp="1"/>
          </p:cNvSpPr>
          <p:nvPr>
            <p:ph idx="1"/>
          </p:nvPr>
        </p:nvSpPr>
        <p:spPr/>
        <p:txBody>
          <a:bodyPr/>
          <a:lstStyle/>
          <a:p>
            <a:endParaRPr lang="en-US"/>
          </a:p>
        </p:txBody>
      </p:sp>
      <p:graphicFrame>
        <p:nvGraphicFramePr>
          <p:cNvPr id="9" name="Content Placeholder 7"/>
          <p:cNvGraphicFramePr>
            <a:graphicFrameLocks/>
          </p:cNvGraphicFramePr>
          <p:nvPr/>
        </p:nvGraphicFramePr>
        <p:xfrm>
          <a:off x="0" y="1616529"/>
          <a:ext cx="9144000" cy="510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485775" y="296163"/>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rPr>
              <a:t>the </a:t>
            </a:r>
            <a:r>
              <a:rPr lang="en-US" sz="3200" dirty="0" smtClean="0">
                <a:effectLst/>
                <a:latin typeface="Arial Narrow" pitchFamily="34" charset="0"/>
              </a:rPr>
              <a:t>Big Five </a:t>
            </a:r>
            <a:r>
              <a:rPr lang="en-US" sz="3200" dirty="0" smtClean="0">
                <a:effectLst/>
                <a:latin typeface="Arial Narrow" pitchFamily="34" charset="0"/>
              </a:rPr>
              <a:t>traits </a:t>
            </a:r>
            <a:r>
              <a:rPr lang="en-US" sz="3200" dirty="0" smtClean="0">
                <a:effectLst/>
                <a:latin typeface="Arial Narrow" pitchFamily="34" charset="0"/>
              </a:rPr>
              <a:t>predict behavior at work</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C0CD03F9-2939-4B06-AA97-4F13171C2BDF}" type="slidenum">
              <a:rPr lang="en-US"/>
              <a:pPr>
                <a:defRPr/>
              </a:pPr>
              <a:t>7</a:t>
            </a:fld>
            <a:endParaRPr lang="en-US"/>
          </a:p>
        </p:txBody>
      </p:sp>
      <p:pic>
        <p:nvPicPr>
          <p:cNvPr id="34824" name="Picture 3"/>
          <p:cNvPicPr>
            <a:picLocks noChangeAspect="1"/>
          </p:cNvPicPr>
          <p:nvPr/>
        </p:nvPicPr>
        <p:blipFill>
          <a:blip r:embed="rId3"/>
          <a:srcRect/>
          <a:stretch>
            <a:fillRect/>
          </a:stretch>
        </p:blipFill>
        <p:spPr bwMode="auto">
          <a:xfrm>
            <a:off x="770463" y="1676575"/>
            <a:ext cx="7987450"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485775" y="30163"/>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rPr>
              <a:t>the </a:t>
            </a:r>
            <a:r>
              <a:rPr lang="en-US" sz="3200" dirty="0" smtClean="0">
                <a:effectLst/>
                <a:latin typeface="Arial Narrow" pitchFamily="34" charset="0"/>
              </a:rPr>
              <a:t>Big Five </a:t>
            </a:r>
            <a:r>
              <a:rPr lang="en-US" sz="3200" dirty="0" smtClean="0">
                <a:effectLst/>
                <a:latin typeface="Arial Narrow" pitchFamily="34" charset="0"/>
              </a:rPr>
              <a:t>traits at </a:t>
            </a:r>
            <a:r>
              <a:rPr lang="en-US" sz="3200" dirty="0" smtClean="0">
                <a:effectLst/>
                <a:latin typeface="Arial Narrow" pitchFamily="34" charset="0"/>
              </a:rPr>
              <a:t>work</a:t>
            </a:r>
          </a:p>
        </p:txBody>
      </p:sp>
      <p:sp>
        <p:nvSpPr>
          <p:cNvPr id="36872" name="Content Placeholder 13"/>
          <p:cNvSpPr>
            <a:spLocks noGrp="1"/>
          </p:cNvSpPr>
          <p:nvPr>
            <p:ph idx="1"/>
          </p:nvPr>
        </p:nvSpPr>
        <p:spPr bwMode="auto">
          <a:xfrm>
            <a:off x="457200" y="1711325"/>
            <a:ext cx="8229600" cy="3962400"/>
          </a:xfrm>
        </p:spPr>
        <p:txBody>
          <a:bodyPr wrap="square" numCol="1" anchor="t" anchorCtr="0" compatLnSpc="1">
            <a:prstTxWarp prst="textNoShape">
              <a:avLst/>
            </a:prstTxWarp>
          </a:bodyPr>
          <a:lstStyle/>
          <a:p>
            <a:pPr eaLnBrk="1" hangingPunct="1"/>
            <a:r>
              <a:rPr lang="en-US" sz="2800" dirty="0" smtClean="0">
                <a:effectLst/>
                <a:latin typeface="Arial" charset="0"/>
              </a:rPr>
              <a:t>The five factors appear in almost all cross-cultural studies. </a:t>
            </a:r>
          </a:p>
          <a:p>
            <a:pPr eaLnBrk="1" hangingPunct="1"/>
            <a:r>
              <a:rPr lang="en-US" sz="2800" dirty="0" smtClean="0">
                <a:effectLst/>
                <a:latin typeface="Arial" charset="0"/>
              </a:rPr>
              <a:t>Differences are complex but seem to depend on whether countries are predominantly individualistic or collectivistic. </a:t>
            </a:r>
          </a:p>
          <a:p>
            <a:pPr eaLnBrk="1" hangingPunct="1"/>
            <a:r>
              <a:rPr lang="en-US" sz="2800" dirty="0" smtClean="0">
                <a:effectLst/>
                <a:latin typeface="Arial" charset="0"/>
              </a:rPr>
              <a:t>They appear to predict a bit better in individualistic than in collectivist cultures.</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AE3C2171-49DE-4C14-AA9F-08659E0764CB}"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485775" y="30163"/>
            <a:ext cx="8229600" cy="1438275"/>
          </a:xfrm>
        </p:spPr>
        <p:txBody>
          <a:bodyPr wrap="square" numCol="1" anchorCtr="0" compatLnSpc="1">
            <a:prstTxWarp prst="textNoShape">
              <a:avLst/>
            </a:prstTxWarp>
          </a:bodyPr>
          <a:lstStyle/>
          <a:p>
            <a:pPr eaLnBrk="1" hangingPunct="1"/>
            <a:r>
              <a:rPr lang="en-US" sz="3200" dirty="0" smtClean="0">
                <a:effectLst/>
                <a:latin typeface="Arial Narrow" pitchFamily="34" charset="0"/>
              </a:rPr>
              <a:t>other </a:t>
            </a:r>
            <a:r>
              <a:rPr lang="en-US" sz="3200" dirty="0" smtClean="0">
                <a:effectLst/>
                <a:latin typeface="Arial Narrow" pitchFamily="34" charset="0"/>
              </a:rPr>
              <a:t>personality </a:t>
            </a:r>
            <a:r>
              <a:rPr lang="en-US" sz="3200" dirty="0" smtClean="0">
                <a:effectLst/>
                <a:latin typeface="Arial Narrow" pitchFamily="34" charset="0"/>
              </a:rPr>
              <a:t>traits </a:t>
            </a:r>
            <a:r>
              <a:rPr lang="en-US" sz="3200" dirty="0" smtClean="0">
                <a:effectLst/>
                <a:latin typeface="Arial Narrow" pitchFamily="34" charset="0"/>
              </a:rPr>
              <a:t>relevant to OB</a:t>
            </a:r>
          </a:p>
        </p:txBody>
      </p:sp>
      <p:sp>
        <p:nvSpPr>
          <p:cNvPr id="38920" name="Content Placeholder 13"/>
          <p:cNvSpPr>
            <a:spLocks noGrp="1"/>
          </p:cNvSpPr>
          <p:nvPr>
            <p:ph idx="1"/>
          </p:nvPr>
        </p:nvSpPr>
        <p:spPr bwMode="auto">
          <a:xfrm>
            <a:off x="457200" y="1711325"/>
            <a:ext cx="8229600" cy="3962400"/>
          </a:xfrm>
        </p:spPr>
        <p:txBody>
          <a:bodyPr wrap="square" numCol="1" anchor="t" anchorCtr="0" compatLnSpc="1">
            <a:prstTxWarp prst="textNoShape">
              <a:avLst/>
            </a:prstTxWarp>
            <a:normAutofit/>
          </a:bodyPr>
          <a:lstStyle/>
          <a:p>
            <a:pPr eaLnBrk="1" hangingPunct="1"/>
            <a:r>
              <a:rPr lang="en-US" sz="2800" dirty="0" smtClean="0">
                <a:effectLst/>
                <a:latin typeface="Arial" charset="0"/>
              </a:rPr>
              <a:t>Core Self-Evaluation (Self-perspective)</a:t>
            </a:r>
          </a:p>
          <a:p>
            <a:pPr eaLnBrk="1" hangingPunct="1"/>
            <a:r>
              <a:rPr lang="en-US" sz="2800" dirty="0" smtClean="0">
                <a:effectLst/>
                <a:latin typeface="Arial" charset="0"/>
              </a:rPr>
              <a:t>Machiavellianism  (</a:t>
            </a:r>
            <a:r>
              <a:rPr lang="en-US" sz="2800" dirty="0" err="1" smtClean="0">
                <a:effectLst/>
                <a:latin typeface="Arial" charset="0"/>
              </a:rPr>
              <a:t>Machs</a:t>
            </a:r>
            <a:r>
              <a:rPr lang="en-US" sz="2800" dirty="0" smtClean="0">
                <a:effectLst/>
                <a:latin typeface="Arial" charset="0"/>
              </a:rPr>
              <a:t>)</a:t>
            </a:r>
          </a:p>
          <a:p>
            <a:pPr eaLnBrk="1" hangingPunct="1"/>
            <a:r>
              <a:rPr lang="en-US" sz="2800" dirty="0" smtClean="0">
                <a:effectLst/>
                <a:latin typeface="Arial" charset="0"/>
              </a:rPr>
              <a:t>Narcissism </a:t>
            </a:r>
          </a:p>
          <a:p>
            <a:pPr eaLnBrk="1" hangingPunct="1"/>
            <a:r>
              <a:rPr lang="en-US" sz="2800" dirty="0" smtClean="0">
                <a:effectLst/>
                <a:latin typeface="Arial" charset="0"/>
              </a:rPr>
              <a:t>Self-Monitoring </a:t>
            </a:r>
          </a:p>
          <a:p>
            <a:pPr eaLnBrk="1" hangingPunct="1"/>
            <a:r>
              <a:rPr lang="en-US" sz="2800" dirty="0" smtClean="0">
                <a:effectLst/>
                <a:latin typeface="Arial" charset="0"/>
              </a:rPr>
              <a:t>Risk Taking </a:t>
            </a:r>
          </a:p>
          <a:p>
            <a:pPr eaLnBrk="1" hangingPunct="1"/>
            <a:r>
              <a:rPr lang="en-US" sz="2800" dirty="0" smtClean="0">
                <a:effectLst/>
                <a:latin typeface="Arial" charset="0"/>
              </a:rPr>
              <a:t>Type </a:t>
            </a:r>
            <a:r>
              <a:rPr lang="en-US" sz="2800" smtClean="0">
                <a:effectLst/>
                <a:latin typeface="Arial" charset="0"/>
              </a:rPr>
              <a:t>A personality</a:t>
            </a:r>
            <a:endParaRPr lang="en-US" sz="2800" dirty="0" smtClean="0">
              <a:effectLst/>
              <a:latin typeface="Arial" charset="0"/>
            </a:endParaRPr>
          </a:p>
          <a:p>
            <a:pPr eaLnBrk="1" hangingPunct="1"/>
            <a:r>
              <a:rPr lang="en-US" sz="2800" dirty="0" smtClean="0">
                <a:effectLst/>
                <a:latin typeface="Arial" charset="0"/>
              </a:rPr>
              <a:t>Proactive Personality </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a:t>5-</a:t>
            </a:r>
            <a:fld id="{7060EDAA-A0ED-411F-AF53-0098D00F91FC}" type="slidenum">
              <a:rPr lang="en-US"/>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1252</TotalTime>
  <Words>3488</Words>
  <Application>Microsoft Office PowerPoint</Application>
  <PresentationFormat>On-screen Show (4:3)</PresentationFormat>
  <Paragraphs>196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Slide 1</vt:lpstr>
      <vt:lpstr>personality</vt:lpstr>
      <vt:lpstr>Determinants of personality</vt:lpstr>
      <vt:lpstr>Describe the Myers-Briggs Type Indicator personality framework and assess  its strengths and weaknesses </vt:lpstr>
      <vt:lpstr>the Myers-Briggs Type Indicator personality framework  </vt:lpstr>
      <vt:lpstr>The Big Five personality model</vt:lpstr>
      <vt:lpstr>the Big Five traits predict behavior at work</vt:lpstr>
      <vt:lpstr>the Big Five traits at work</vt:lpstr>
      <vt:lpstr>other personality traits relevant to OB</vt:lpstr>
      <vt:lpstr>Personality Traits Relevant to OB</vt:lpstr>
      <vt:lpstr>More Relevant Personality Traits </vt:lpstr>
      <vt:lpstr>More Relevant Personality Traits </vt:lpstr>
      <vt:lpstr>More Relevant Personality Traits </vt:lpstr>
      <vt:lpstr>Linking an Individual’s  Personality and Values to the Workplace </vt:lpstr>
      <vt:lpstr>Linking an Individual’s  Personality and Values to the Workplace </vt:lpstr>
      <vt:lpstr>Linking an Individual’s  Personality and Values to the Workplace </vt:lpstr>
      <vt:lpstr>Summary and Implications  for Managers</vt:lpstr>
      <vt:lpstr>Summary and Implications  for Managers</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akram</cp:lastModifiedBy>
  <cp:revision>112</cp:revision>
  <dcterms:created xsi:type="dcterms:W3CDTF">2012-01-05T16:02:00Z</dcterms:created>
  <dcterms:modified xsi:type="dcterms:W3CDTF">2014-09-09T11:51:12Z</dcterms:modified>
</cp:coreProperties>
</file>