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80" r:id="rId9"/>
    <p:sldId id="281" r:id="rId10"/>
    <p:sldId id="259" r:id="rId11"/>
    <p:sldId id="260" r:id="rId12"/>
    <p:sldId id="261" r:id="rId13"/>
    <p:sldId id="282" r:id="rId14"/>
    <p:sldId id="283" r:id="rId15"/>
    <p:sldId id="284" r:id="rId16"/>
    <p:sldId id="262" r:id="rId17"/>
    <p:sldId id="263" r:id="rId18"/>
    <p:sldId id="264" r:id="rId19"/>
    <p:sldId id="265" r:id="rId20"/>
    <p:sldId id="266" r:id="rId21"/>
    <p:sldId id="267" r:id="rId22"/>
    <p:sldId id="270" r:id="rId23"/>
    <p:sldId id="271" r:id="rId24"/>
    <p:sldId id="272" r:id="rId25"/>
    <p:sldId id="273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84737-42C7-47A1-8FD9-8DB5E8CF46C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0FEB8-5093-4261-9FA2-0D9BE7348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3BD93-9BE0-461F-AF96-0B4399C28B7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668D6-A681-46BD-A888-9211D2A8D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10EDF-7806-4949-B325-D66C921558AD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914C-3D44-4AFD-9C06-B53B699F570A}" type="slidenum">
              <a:rPr lang="en-US"/>
              <a:pPr/>
              <a:t>21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320"/>
            <a:ext cx="5334000" cy="411464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372AD-7AD3-4DE3-A8FF-108AED01EE40}" type="slidenum">
              <a:rPr lang="en-US"/>
              <a:pPr/>
              <a:t>22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320"/>
            <a:ext cx="5334000" cy="411464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0A678D-9BFD-4D53-9FE8-2F82E36B3077}" type="slidenum">
              <a:rPr lang="en-US"/>
              <a:pPr/>
              <a:t>23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800" smtClean="0">
                <a:latin typeface="Helvetica" pitchFamily="34" charset="0"/>
                <a:cs typeface="Times New Roman" pitchFamily="18" charset="0"/>
              </a:rPr>
              <a:t> </a:t>
            </a:r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7945E-7039-4458-AD7D-3EABAF19495A}" type="slidenum">
              <a:rPr lang="en-US"/>
              <a:pPr/>
              <a:t>24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43320"/>
            <a:ext cx="4953000" cy="4114641"/>
          </a:xfrm>
          <a:noFill/>
          <a:ln/>
        </p:spPr>
        <p:txBody>
          <a:bodyPr/>
          <a:lstStyle/>
          <a:p>
            <a:r>
              <a:rPr lang="en-US" smtClean="0">
                <a:latin typeface="Helvetica" pitchFamily="34" charset="0"/>
                <a:cs typeface="Times New Roman" pitchFamily="18" charset="0"/>
              </a:rPr>
              <a:t>           </a:t>
            </a:r>
            <a:endParaRPr lang="en-US" sz="16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9C29F-4A4A-4CE1-A0A1-53B8B6D884D7}" type="slidenum">
              <a:rPr lang="en-US"/>
              <a:pPr/>
              <a:t>25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43320"/>
            <a:ext cx="4953000" cy="411464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Helvetica" pitchFamily="34" charset="0"/>
                <a:cs typeface="Times New Roman" pitchFamily="18" charset="0"/>
              </a:rPr>
              <a:t>           </a:t>
            </a:r>
            <a:endParaRPr lang="en-US" sz="16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927F9-8DC7-4DD7-9384-9D97B66D67D3}" type="slidenum">
              <a:rPr lang="en-US"/>
              <a:pPr/>
              <a:t>26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Helvetica" pitchFamily="34" charset="0"/>
              </a:rPr>
              <a:t>   </a:t>
            </a:r>
            <a:endParaRPr lang="en-US" sz="1600" smtClean="0">
              <a:latin typeface="Helvetic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FC528-4012-42D3-858B-FB680DBD9940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43320"/>
            <a:ext cx="5867400" cy="4114641"/>
          </a:xfrm>
          <a:noFill/>
          <a:ln/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sz="1600" smtClean="0"/>
              <a:t>Leader at center of group change &amp; activity – represents the “will” of the group</a:t>
            </a:r>
          </a:p>
          <a:p>
            <a:pPr marL="228600" indent="-228600">
              <a:buFontTx/>
              <a:buAutoNum type="arabicPeriod"/>
            </a:pPr>
            <a:endParaRPr lang="en-US" sz="1600" smtClean="0"/>
          </a:p>
          <a:p>
            <a:pPr marL="228600" indent="-228600">
              <a:buFontTx/>
              <a:buAutoNum type="arabicPeriod"/>
            </a:pPr>
            <a:r>
              <a:rPr lang="en-US" sz="1600" smtClean="0"/>
              <a:t> combo of special traits/characteristics  - allows them to affect others to accomplish tasks.</a:t>
            </a:r>
          </a:p>
          <a:p>
            <a:pPr marL="228600" indent="-228600"/>
            <a:endParaRPr lang="en-US" sz="1600" smtClean="0"/>
          </a:p>
          <a:p>
            <a:pPr marL="228600" indent="-228600"/>
            <a:r>
              <a:rPr lang="en-US" sz="1600" smtClean="0"/>
              <a:t>3. Things leaders do that bring about change</a:t>
            </a:r>
          </a:p>
          <a:p>
            <a:pPr marL="228600" indent="-228600"/>
            <a:endParaRPr lang="en-US" sz="1600" smtClean="0"/>
          </a:p>
          <a:p>
            <a:pPr marL="228600" indent="-228600"/>
            <a:r>
              <a:rPr lang="en-US" sz="1600" smtClean="0"/>
              <a:t>4. Leaders have power and use it to cause change</a:t>
            </a:r>
          </a:p>
          <a:p>
            <a:pPr marL="228600" indent="-228600"/>
            <a:endParaRPr lang="en-US" sz="1600" smtClean="0"/>
          </a:p>
          <a:p>
            <a:pPr marL="228600" indent="-228600"/>
            <a:r>
              <a:rPr lang="en-US" sz="1600" smtClean="0"/>
              <a:t>5. In helping group members achieve their goals/meet needs</a:t>
            </a:r>
          </a:p>
          <a:p>
            <a:pPr marL="228600" indent="-228600"/>
            <a:endParaRPr lang="en-US" smtClean="0"/>
          </a:p>
          <a:p>
            <a:pPr marL="228600" indent="-228600">
              <a:buFontTx/>
              <a:buAutoNum type="arabicPeriod"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706F3E-BF1C-431D-8CFD-CEAFBC5A6431}" type="slidenum">
              <a:rPr lang="en-US"/>
              <a:pPr/>
              <a:t>11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sz="1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FBD63-DFCC-4B89-860A-19019A293543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320"/>
            <a:ext cx="5486400" cy="4114641"/>
          </a:xfrm>
          <a:noFill/>
          <a:ln/>
        </p:spPr>
        <p:txBody>
          <a:bodyPr/>
          <a:lstStyle/>
          <a:p>
            <a:pPr marL="228600" indent="-228600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F74F4-18D2-4D2D-B164-C2486443C306}" type="slidenum">
              <a:rPr lang="en-US"/>
              <a:pPr/>
              <a:t>16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2D6FE-092C-4CC9-B49D-B51A950BC649}" type="slidenum">
              <a:rPr lang="en-US"/>
              <a:pPr/>
              <a:t>17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06729-41BB-429F-8B29-3B7605D7FFFB}" type="slidenum">
              <a:rPr lang="en-US"/>
              <a:pPr/>
              <a:t>18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0B835-8B26-4354-A873-86785F82D26B}" type="slidenum">
              <a:rPr lang="en-US"/>
              <a:pPr/>
              <a:t>19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8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3734D-9745-43F8-B826-8A34A427FD3A}" type="slidenum">
              <a:rPr lang="en-US"/>
              <a:pPr/>
              <a:t>20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320"/>
            <a:ext cx="5334000" cy="4114641"/>
          </a:xfrm>
          <a:noFill/>
          <a:ln/>
        </p:spPr>
        <p:txBody>
          <a:bodyPr/>
          <a:lstStyle/>
          <a:p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90EC46-0CA1-4487-9850-CA6EFBBC3EB3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5B96C1-36DF-48C2-882B-2AD0E9E8E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8153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600" dirty="0" smtClean="0"/>
              <a:t>Leadership </a:t>
            </a:r>
            <a:r>
              <a:rPr lang="en-US" sz="3600" dirty="0" smtClean="0"/>
              <a:t>(BUS426)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752600" y="2667000"/>
            <a:ext cx="6707285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>
                <a:solidFill>
                  <a:srgbClr val="000099"/>
                </a:solidFill>
                <a:latin typeface="Arial" charset="0"/>
              </a:rPr>
              <a:t>Chapter 1 </a:t>
            </a:r>
            <a:r>
              <a:rPr lang="en-US" sz="4400" b="1" dirty="0" smtClean="0">
                <a:solidFill>
                  <a:srgbClr val="000099"/>
                </a:solidFill>
                <a:latin typeface="Arial" charset="0"/>
              </a:rPr>
              <a:t>– Introduction</a:t>
            </a:r>
          </a:p>
          <a:p>
            <a:pPr eaLnBrk="0" hangingPunct="0"/>
            <a:endParaRPr lang="en-US" sz="3200" b="1" dirty="0" smtClean="0">
              <a:solidFill>
                <a:srgbClr val="000099"/>
              </a:solidFill>
              <a:latin typeface="Arial" charset="0"/>
            </a:endParaRPr>
          </a:p>
          <a:p>
            <a:pPr eaLnBrk="0" hangingPunct="0"/>
            <a:endParaRPr lang="en-US" sz="3200" b="1" dirty="0">
              <a:solidFill>
                <a:srgbClr val="000099"/>
              </a:solidFill>
              <a:latin typeface="Arial" charset="0"/>
            </a:endParaRPr>
          </a:p>
          <a:p>
            <a:pPr algn="ctr" eaLnBrk="0" hangingPunct="0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Tutor: Dr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Nailah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Ayub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0" hangingPunct="0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www.ayubsmaterial.weebly.com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4953000" y="3429000"/>
            <a:ext cx="32587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66"/>
                </a:solidFill>
                <a:latin typeface="Arial Rounded MT Bold" pitchFamily="34" charset="0"/>
              </a:rPr>
              <a:t>Northouse</a:t>
            </a:r>
            <a:r>
              <a:rPr lang="en-US" dirty="0">
                <a:solidFill>
                  <a:srgbClr val="000066"/>
                </a:solidFill>
                <a:latin typeface="Arial Rounded MT Bold" pitchFamily="34" charset="0"/>
              </a:rPr>
              <a:t>, </a:t>
            </a:r>
            <a:r>
              <a:rPr lang="en-US" dirty="0" smtClean="0">
                <a:solidFill>
                  <a:srgbClr val="000066"/>
                </a:solidFill>
                <a:latin typeface="Arial Rounded MT Bold" pitchFamily="34" charset="0"/>
              </a:rPr>
              <a:t>6</a:t>
            </a:r>
            <a:r>
              <a:rPr lang="en-US" baseline="30000" dirty="0" smtClean="0">
                <a:solidFill>
                  <a:srgbClr val="000066"/>
                </a:solidFill>
                <a:latin typeface="Arial Rounded MT Bold" pitchFamily="34" charset="0"/>
              </a:rPr>
              <a:t>th</a:t>
            </a:r>
            <a:r>
              <a:rPr lang="en-US" dirty="0" smtClean="0">
                <a:solidFill>
                  <a:srgbClr val="000066"/>
                </a:solidFill>
                <a:latin typeface="Arial Rounded MT Bold" pitchFamily="34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Arial Rounded MT Bold" pitchFamily="34" charset="0"/>
              </a:rPr>
              <a:t>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Conceptualizing Leadership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667000"/>
            <a:ext cx="7543800" cy="40386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dirty="0" smtClean="0"/>
              <a:t>The focus of group processes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A personality perspective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An act or behavior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In terms of the power relationship between leaders &amp; followers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An instrument of goal achievement 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A skills perspective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6415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i="1" dirty="0">
                <a:solidFill>
                  <a:srgbClr val="6600CC"/>
                </a:solidFill>
                <a:latin typeface="Arial" charset="0"/>
              </a:rPr>
              <a:t>Some definitions view leadership as: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6357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65 different classification systems in 60 years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Leadership Defined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05000"/>
            <a:ext cx="7696200" cy="3200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800" b="1" smtClean="0">
                <a:solidFill>
                  <a:srgbClr val="003366"/>
                </a:solidFill>
              </a:rPr>
              <a:t>Leadership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sz="4000" smtClean="0"/>
              <a:t>is a process whereby an individual influences a group of individuals to achieve a common goal.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381000"/>
            <a:ext cx="78803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Components Central to the  Phenomenon of Leadership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209800"/>
            <a:ext cx="7543800" cy="15779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 Is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 Involves influence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 Occurs within a group context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 Involves goal attainment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003366"/>
                </a:solidFill>
                <a:latin typeface="Arial Rounded MT Bold" pitchFamily="34" charset="0"/>
              </a:rPr>
              <a:t>Leadership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14400" y="41783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003366"/>
                </a:solidFill>
                <a:latin typeface="Arial Rounded MT Bold" pitchFamily="34" charset="0"/>
              </a:rPr>
              <a:t>Leaders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381000" y="4800600"/>
            <a:ext cx="845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Wingdings" pitchFamily="2" charset="2"/>
              <a:buChar char="Ø"/>
            </a:pPr>
            <a:r>
              <a:rPr lang="en-US" sz="2600" dirty="0">
                <a:latin typeface="Arial" charset="0"/>
              </a:rPr>
              <a:t> Are not above followers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sz="2600" dirty="0">
                <a:latin typeface="Arial" charset="0"/>
              </a:rPr>
              <a:t> Are not better than </a:t>
            </a:r>
            <a:r>
              <a:rPr lang="en-US" sz="2600" dirty="0" smtClean="0">
                <a:latin typeface="Arial" charset="0"/>
              </a:rPr>
              <a:t>followers</a:t>
            </a:r>
          </a:p>
          <a:p>
            <a:pPr lvl="1" eaLnBrk="0" hangingPunct="0">
              <a:buFont typeface="Wingdings" pitchFamily="2" charset="2"/>
              <a:buChar char="Ø"/>
            </a:pPr>
            <a:r>
              <a:rPr lang="en-US" sz="2600" dirty="0" smtClean="0">
                <a:latin typeface="Arial" charset="0"/>
              </a:rPr>
              <a:t> Rather</a:t>
            </a:r>
            <a:r>
              <a:rPr lang="en-US" sz="2600" dirty="0">
                <a:latin typeface="Arial" charset="0"/>
              </a:rPr>
              <a:t>, an interactive relationship with followers</a:t>
            </a:r>
            <a:r>
              <a:rPr lang="en-US" dirty="0">
                <a:latin typeface="Arial" charset="0"/>
              </a:rPr>
              <a:t>  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5867400" y="2971800"/>
          <a:ext cx="3276600" cy="2170113"/>
        </p:xfrm>
        <a:graphic>
          <a:graphicData uri="http://schemas.openxmlformats.org/presentationml/2006/ole">
            <p:oleObj spid="_x0000_s1026" name="Clip" r:id="rId4" imgW="1380960" imgH="914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Is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a trait that resides within the leader</a:t>
            </a:r>
          </a:p>
          <a:p>
            <a:r>
              <a:rPr lang="en-US" dirty="0" smtClean="0"/>
              <a:t>A transactional event between the leader and the followers</a:t>
            </a:r>
          </a:p>
          <a:p>
            <a:r>
              <a:rPr lang="en-US" dirty="0" smtClean="0"/>
              <a:t>Leader is also affected by the followers</a:t>
            </a:r>
          </a:p>
          <a:p>
            <a:r>
              <a:rPr lang="en-US" dirty="0" smtClean="0"/>
              <a:t>Not a linear, one-way events but an interactive event</a:t>
            </a:r>
          </a:p>
          <a:p>
            <a:r>
              <a:rPr lang="en-US" dirty="0" smtClean="0"/>
              <a:t>Not restricted to the formally designated leader in a group, but is available to everyone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Involves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Concerned with HOW the leader affects followers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Groups are the context </a:t>
            </a:r>
          </a:p>
          <a:p>
            <a:r>
              <a:rPr lang="en-US" dirty="0" smtClean="0"/>
              <a:t>influence group of individuals who have a common purpose</a:t>
            </a:r>
          </a:p>
          <a:p>
            <a:r>
              <a:rPr lang="en-US" dirty="0" smtClean="0"/>
              <a:t>Of any size: small task group, a community group, large group or an entire organization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0574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3: Occurs in groups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4: Attends common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en-US" dirty="0" smtClean="0"/>
              <a:t>Achieve something together</a:t>
            </a:r>
          </a:p>
          <a:p>
            <a:r>
              <a:rPr lang="en-US" dirty="0" smtClean="0"/>
              <a:t>Have a  mutual purpose</a:t>
            </a:r>
          </a:p>
          <a:p>
            <a:r>
              <a:rPr lang="en-US" dirty="0" smtClean="0"/>
              <a:t>Ethical overtone: need to work </a:t>
            </a:r>
            <a:r>
              <a:rPr lang="en-US" i="1" dirty="0" smtClean="0"/>
              <a:t>with</a:t>
            </a:r>
            <a:r>
              <a:rPr lang="en-US" dirty="0" smtClean="0"/>
              <a:t> the followers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Although leaders and followers are closely linked</a:t>
            </a:r>
          </a:p>
          <a:p>
            <a:pPr lvl="1"/>
            <a:r>
              <a:rPr lang="en-US" dirty="0" smtClean="0"/>
              <a:t>Leaders initiate the relationship</a:t>
            </a:r>
          </a:p>
          <a:p>
            <a:pPr lvl="1"/>
            <a:r>
              <a:rPr lang="en-US" dirty="0" smtClean="0"/>
              <a:t>Create the communication linkage</a:t>
            </a:r>
          </a:p>
          <a:p>
            <a:pPr lvl="1"/>
            <a:r>
              <a:rPr lang="en-US" dirty="0" smtClean="0"/>
              <a:t>Carry the burden of maintaining the relationship</a:t>
            </a:r>
          </a:p>
          <a:p>
            <a:pPr lvl="1"/>
            <a:r>
              <a:rPr lang="en-US" dirty="0" smtClean="0"/>
              <a:t>Ethical responsibility to attend to the needs of the followers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609600"/>
            <a:ext cx="73914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LEADERSHIP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2438400"/>
            <a:ext cx="6934200" cy="38100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v"/>
            </a:pPr>
            <a:r>
              <a:rPr lang="en-US" sz="2800" dirty="0" smtClean="0"/>
              <a:t> Trait vs. Process Leadership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800" dirty="0" smtClean="0"/>
              <a:t> Assigned vs. Emergent Leadership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800" dirty="0" smtClean="0"/>
              <a:t> Leadership &amp; Power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800" dirty="0" smtClean="0"/>
              <a:t> Leadership &amp; Coercion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800" dirty="0" smtClean="0"/>
              <a:t> Leadership &amp;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/>
          <a:lstStyle/>
          <a:p>
            <a:pPr eaLnBrk="1" hangingPunct="1"/>
            <a:r>
              <a:rPr lang="en-US" smtClean="0"/>
              <a:t>Trait vs. Process Leadership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133600"/>
            <a:ext cx="4000500" cy="4419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Certain individuals have </a:t>
            </a:r>
            <a:r>
              <a:rPr lang="en-US" b="1" dirty="0" smtClean="0"/>
              <a:t>special innate or inborn characteristics or qualities </a:t>
            </a:r>
            <a:r>
              <a:rPr lang="en-US" dirty="0" smtClean="0"/>
              <a:t>that differentiate them from non-leaders. 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Leadership</a:t>
            </a:r>
            <a:r>
              <a:rPr lang="en-US" dirty="0" smtClean="0"/>
              <a:t> is a property or set of properties possessed in varying degrees by different people.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Resides in </a:t>
            </a:r>
            <a:r>
              <a:rPr lang="en-US" i="1" dirty="0" smtClean="0">
                <a:solidFill>
                  <a:srgbClr val="000099"/>
                </a:solidFill>
              </a:rPr>
              <a:t>select </a:t>
            </a:r>
            <a:r>
              <a:rPr lang="en-US" dirty="0" smtClean="0"/>
              <a:t>people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Restricted to those with inborn talent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53416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solidFill>
                  <a:srgbClr val="003366"/>
                </a:solidFill>
                <a:latin typeface="Arial Rounded MT Bold" pitchFamily="34" charset="0"/>
              </a:rPr>
              <a:t>Trait </a:t>
            </a:r>
            <a:r>
              <a:rPr lang="en-US" sz="2800" i="1" dirty="0">
                <a:solidFill>
                  <a:srgbClr val="003366"/>
                </a:solidFill>
                <a:latin typeface="Arial Rounded MT Bold" pitchFamily="34" charset="0"/>
              </a:rPr>
              <a:t>definition of leadership: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4419600" y="2133600"/>
            <a:ext cx="4343400" cy="4038600"/>
          </a:xfrm>
          <a:prstGeom prst="rect">
            <a:avLst/>
          </a:prstGeom>
          <a:solidFill>
            <a:srgbClr val="6600CC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6858000" y="2365375"/>
            <a:ext cx="1447800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LEADER</a:t>
            </a: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6477000" y="5715000"/>
            <a:ext cx="2138363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FOLLOWERS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4572000" y="3429000"/>
            <a:ext cx="1981200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Arial" charset="0"/>
              </a:rPr>
              <a:t>Leadership</a:t>
            </a:r>
          </a:p>
        </p:txBody>
      </p:sp>
      <p:sp>
        <p:nvSpPr>
          <p:cNvPr id="8201" name="Line 16"/>
          <p:cNvSpPr>
            <a:spLocks noChangeShapeType="1"/>
          </p:cNvSpPr>
          <p:nvPr/>
        </p:nvSpPr>
        <p:spPr bwMode="auto">
          <a:xfrm>
            <a:off x="5334000" y="38862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7"/>
          <p:cNvSpPr>
            <a:spLocks noChangeShapeType="1"/>
          </p:cNvSpPr>
          <p:nvPr/>
        </p:nvSpPr>
        <p:spPr bwMode="auto">
          <a:xfrm>
            <a:off x="5334000" y="43434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AutoShape 10"/>
          <p:cNvSpPr>
            <a:spLocks/>
          </p:cNvSpPr>
          <p:nvPr/>
        </p:nvSpPr>
        <p:spPr bwMode="auto">
          <a:xfrm>
            <a:off x="6629400" y="3048000"/>
            <a:ext cx="152400" cy="1828800"/>
          </a:xfrm>
          <a:prstGeom prst="leftBracket">
            <a:avLst>
              <a:gd name="adj" fmla="val 10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AutoShape 18"/>
          <p:cNvSpPr>
            <a:spLocks noChangeArrowheads="1"/>
          </p:cNvSpPr>
          <p:nvPr/>
        </p:nvSpPr>
        <p:spPr bwMode="auto">
          <a:xfrm>
            <a:off x="7239000" y="2895600"/>
            <a:ext cx="533400" cy="2743200"/>
          </a:xfrm>
          <a:prstGeom prst="downArrow">
            <a:avLst>
              <a:gd name="adj1" fmla="val 50000"/>
              <a:gd name="adj2" fmla="val 128571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8"/>
          <p:cNvSpPr txBox="1">
            <a:spLocks noChangeArrowheads="1"/>
          </p:cNvSpPr>
          <p:nvPr/>
        </p:nvSpPr>
        <p:spPr bwMode="auto">
          <a:xfrm>
            <a:off x="6781800" y="3117850"/>
            <a:ext cx="1905000" cy="1625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 b="1">
                <a:solidFill>
                  <a:schemeClr val="bg1"/>
                </a:solidFill>
                <a:latin typeface="Arial" charset="0"/>
              </a:rPr>
              <a:t> Height</a:t>
            </a:r>
          </a:p>
          <a:p>
            <a:pPr eaLnBrk="0" hangingPunct="0">
              <a:buFontTx/>
              <a:buChar char="•"/>
            </a:pPr>
            <a:r>
              <a:rPr lang="en-US" sz="2000" b="1">
                <a:solidFill>
                  <a:schemeClr val="bg1"/>
                </a:solidFill>
                <a:latin typeface="Arial" charset="0"/>
              </a:rPr>
              <a:t> Intelligence</a:t>
            </a:r>
          </a:p>
          <a:p>
            <a:pPr eaLnBrk="0" hangingPunct="0">
              <a:buFontTx/>
              <a:buChar char="•"/>
            </a:pPr>
            <a:r>
              <a:rPr lang="en-US" sz="2000" b="1">
                <a:solidFill>
                  <a:schemeClr val="bg1"/>
                </a:solidFill>
                <a:latin typeface="Arial" charset="0"/>
              </a:rPr>
              <a:t> Extroversion</a:t>
            </a:r>
          </a:p>
          <a:p>
            <a:pPr eaLnBrk="0" hangingPunct="0">
              <a:buFontTx/>
              <a:buChar char="•"/>
            </a:pPr>
            <a:r>
              <a:rPr lang="en-US" sz="2000" b="1">
                <a:solidFill>
                  <a:schemeClr val="bg1"/>
                </a:solidFill>
                <a:latin typeface="Arial" charset="0"/>
              </a:rPr>
              <a:t> Fluency</a:t>
            </a:r>
          </a:p>
          <a:p>
            <a:pPr eaLnBrk="0" hangingPunct="0">
              <a:buFontTx/>
              <a:buChar char="•"/>
            </a:pPr>
            <a:r>
              <a:rPr lang="en-US" sz="2000" b="1">
                <a:solidFill>
                  <a:schemeClr val="bg1"/>
                </a:solidFill>
                <a:latin typeface="Arial" charset="0"/>
              </a:rPr>
              <a:t> Other 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34400" cy="990600"/>
          </a:xfrm>
        </p:spPr>
        <p:txBody>
          <a:bodyPr/>
          <a:lstStyle/>
          <a:p>
            <a:pPr eaLnBrk="1" hangingPunct="1"/>
            <a:r>
              <a:rPr lang="en-US" smtClean="0"/>
              <a:t>Trait vs. Process Leadership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2438400"/>
            <a:ext cx="3695700" cy="41148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Leadership</a:t>
            </a:r>
            <a:r>
              <a:rPr lang="en-US" sz="2400" dirty="0" smtClean="0"/>
              <a:t> is a phenomenon that resides in the 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context of the interaction </a:t>
            </a:r>
            <a:r>
              <a:rPr lang="en-US" sz="2400" dirty="0" smtClean="0"/>
              <a:t>between leaders and followers and makes leadership available to everyone</a:t>
            </a:r>
          </a:p>
          <a:p>
            <a:pPr lvl="1" eaLnBrk="1" hangingPunct="1"/>
            <a:r>
              <a:rPr lang="en-US" sz="2000" dirty="0" smtClean="0"/>
              <a:t> </a:t>
            </a:r>
            <a:r>
              <a:rPr lang="en-US" sz="2000" b="1" dirty="0" smtClean="0"/>
              <a:t>Observed</a:t>
            </a:r>
            <a:r>
              <a:rPr lang="en-US" sz="2000" dirty="0" smtClean="0"/>
              <a:t> in leadership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behaviors</a:t>
            </a:r>
          </a:p>
          <a:p>
            <a:pPr lvl="1" eaLnBrk="1" hangingPunct="1"/>
            <a:r>
              <a:rPr lang="en-US" sz="2000" dirty="0" smtClean="0"/>
              <a:t> Can be </a:t>
            </a:r>
            <a:r>
              <a:rPr lang="en-US" sz="2000" b="1" dirty="0" smtClean="0"/>
              <a:t>learned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7515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003366"/>
                </a:solidFill>
                <a:latin typeface="Arial Rounded MT Bold" pitchFamily="34" charset="0"/>
              </a:rPr>
              <a:t>The process definition of Leadership: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724400" y="2438400"/>
            <a:ext cx="3886200" cy="3810000"/>
          </a:xfrm>
          <a:prstGeom prst="rect">
            <a:avLst/>
          </a:prstGeom>
          <a:solidFill>
            <a:srgbClr val="6600CC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705600" y="2736850"/>
            <a:ext cx="1447800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LEADER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724400" y="3651250"/>
            <a:ext cx="1819275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Leadership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6781800" y="3352800"/>
            <a:ext cx="533400" cy="2286000"/>
          </a:xfrm>
          <a:prstGeom prst="downArrow">
            <a:avLst>
              <a:gd name="adj1" fmla="val 50000"/>
              <a:gd name="adj2" fmla="val 107143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 flipV="1">
            <a:off x="7543800" y="3276600"/>
            <a:ext cx="533400" cy="2286000"/>
          </a:xfrm>
          <a:prstGeom prst="downArrow">
            <a:avLst>
              <a:gd name="adj1" fmla="val 50000"/>
              <a:gd name="adj2" fmla="val 107143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5334000" y="4114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334000" y="4572000"/>
            <a:ext cx="1143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400800" y="4260850"/>
            <a:ext cx="1954213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(Interaction)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324600" y="5632450"/>
            <a:ext cx="2138363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FOLLOWERS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820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Assigned vs. Emergent Leadership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1500" y="2133600"/>
            <a:ext cx="36957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Leadership based on occupying a position within an organization</a:t>
            </a:r>
          </a:p>
          <a:p>
            <a:pPr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 Team leaders</a:t>
            </a:r>
          </a:p>
          <a:p>
            <a:pPr lvl="1" eaLnBrk="1" hangingPunct="1"/>
            <a:r>
              <a:rPr lang="en-US" dirty="0" smtClean="0"/>
              <a:t> Plant managers</a:t>
            </a:r>
          </a:p>
          <a:p>
            <a:pPr lvl="1" eaLnBrk="1" hangingPunct="1"/>
            <a:r>
              <a:rPr lang="en-US" dirty="0" smtClean="0"/>
              <a:t> Department heads</a:t>
            </a:r>
          </a:p>
          <a:p>
            <a:pPr lvl="1" eaLnBrk="1" hangingPunct="1"/>
            <a:r>
              <a:rPr lang="en-US" dirty="0" smtClean="0"/>
              <a:t> Directors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None/>
            </a:pPr>
            <a:r>
              <a:rPr lang="en-US" dirty="0" smtClean="0"/>
              <a:t>Not always the ‘real’ leaders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419600" y="2133600"/>
            <a:ext cx="45720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 how group members respond to someone</a:t>
            </a:r>
          </a:p>
          <a:p>
            <a:pPr eaLnBrk="1" hangingPunct="1"/>
            <a:r>
              <a:rPr lang="en-US" sz="2400" dirty="0" smtClean="0"/>
              <a:t>An individual perceived by others as the most influential member of a group or organization regardless of the individual’s title</a:t>
            </a:r>
          </a:p>
          <a:p>
            <a:pPr lvl="1" eaLnBrk="1" hangingPunct="1"/>
            <a:r>
              <a:rPr lang="en-US" sz="2000" dirty="0" smtClean="0"/>
              <a:t>Emerges over time through communication behaviors</a:t>
            </a:r>
          </a:p>
          <a:p>
            <a:pPr lvl="2" eaLnBrk="1" hangingPunct="1"/>
            <a:r>
              <a:rPr lang="en-US" dirty="0" smtClean="0"/>
              <a:t>Verbal involvement</a:t>
            </a:r>
          </a:p>
          <a:p>
            <a:pPr lvl="2" eaLnBrk="1" hangingPunct="1"/>
            <a:r>
              <a:rPr lang="en-US" dirty="0" smtClean="0"/>
              <a:t>Being informed</a:t>
            </a:r>
          </a:p>
          <a:p>
            <a:pPr lvl="2" eaLnBrk="1" hangingPunct="1"/>
            <a:r>
              <a:rPr lang="en-US" dirty="0" smtClean="0"/>
              <a:t>Seek other’s opinions</a:t>
            </a:r>
          </a:p>
          <a:p>
            <a:pPr lvl="2" eaLnBrk="1" hangingPunct="1"/>
            <a:r>
              <a:rPr lang="en-US" dirty="0" smtClean="0"/>
              <a:t>Being firm but not rigid</a:t>
            </a:r>
          </a:p>
          <a:p>
            <a:pPr lvl="2" eaLnBrk="1" hangingPunct="1"/>
            <a:endParaRPr lang="en-US" dirty="0" smtClean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33500" y="1447800"/>
            <a:ext cx="20574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Assigned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715000" y="1447800"/>
            <a:ext cx="20574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Emergent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What is LEADERSHIP?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Individuals: A way to improve personal, social, and professional lives</a:t>
            </a:r>
          </a:p>
          <a:p>
            <a:r>
              <a:rPr lang="en-US" dirty="0" smtClean="0"/>
              <a:t> Corporations: Leaders bring special assets to their organizations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Academia: Leadership studies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914400"/>
          </a:xfrm>
        </p:spPr>
        <p:txBody>
          <a:bodyPr/>
          <a:lstStyle/>
          <a:p>
            <a:pPr eaLnBrk="1" hangingPunct="1"/>
            <a:r>
              <a:rPr lang="en-US" smtClean="0"/>
              <a:t>Leadership &amp; Power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209800"/>
            <a:ext cx="4191000" cy="4114800"/>
          </a:xfrm>
        </p:spPr>
        <p:txBody>
          <a:bodyPr/>
          <a:lstStyle/>
          <a:p>
            <a:pPr eaLnBrk="1" hangingPunct="1"/>
            <a:r>
              <a:rPr lang="en-US" smtClean="0"/>
              <a:t>The capacity or potential to influence.</a:t>
            </a:r>
          </a:p>
          <a:p>
            <a:pPr lvl="1" eaLnBrk="1" hangingPunct="1"/>
            <a:r>
              <a:rPr lang="en-US" smtClean="0"/>
              <a:t>Ability to affect others’ beliefs, attitudes &amp; actions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953000" y="2438400"/>
            <a:ext cx="3048000" cy="31242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Clr>
                <a:srgbClr val="000099"/>
              </a:buClr>
            </a:pPr>
            <a:r>
              <a:rPr lang="en-US" smtClean="0"/>
              <a:t> </a:t>
            </a:r>
            <a:r>
              <a:rPr lang="en-US" b="1" smtClean="0">
                <a:solidFill>
                  <a:schemeClr val="tx2"/>
                </a:solidFill>
              </a:rPr>
              <a:t>Referent</a:t>
            </a:r>
          </a:p>
          <a:p>
            <a:pPr eaLnBrk="1" hangingPunct="1">
              <a:spcBef>
                <a:spcPct val="40000"/>
              </a:spcBef>
              <a:buClr>
                <a:srgbClr val="000099"/>
              </a:buClr>
            </a:pPr>
            <a:r>
              <a:rPr lang="en-US" b="1" smtClean="0">
                <a:solidFill>
                  <a:schemeClr val="tx2"/>
                </a:solidFill>
              </a:rPr>
              <a:t> Expert</a:t>
            </a:r>
          </a:p>
          <a:p>
            <a:pPr eaLnBrk="1" hangingPunct="1">
              <a:spcBef>
                <a:spcPct val="40000"/>
              </a:spcBef>
              <a:buClr>
                <a:srgbClr val="000099"/>
              </a:buClr>
            </a:pPr>
            <a:r>
              <a:rPr lang="en-US" b="1" smtClean="0">
                <a:solidFill>
                  <a:schemeClr val="tx2"/>
                </a:solidFill>
              </a:rPr>
              <a:t> Legitimate</a:t>
            </a:r>
          </a:p>
          <a:p>
            <a:pPr eaLnBrk="1" hangingPunct="1">
              <a:spcBef>
                <a:spcPct val="40000"/>
              </a:spcBef>
              <a:buClr>
                <a:srgbClr val="000099"/>
              </a:buClr>
            </a:pPr>
            <a:r>
              <a:rPr lang="en-US" b="1" smtClean="0">
                <a:solidFill>
                  <a:schemeClr val="tx2"/>
                </a:solidFill>
              </a:rPr>
              <a:t> Reward</a:t>
            </a:r>
          </a:p>
          <a:p>
            <a:pPr eaLnBrk="1" hangingPunct="1">
              <a:spcBef>
                <a:spcPct val="40000"/>
              </a:spcBef>
              <a:buClr>
                <a:srgbClr val="000099"/>
              </a:buClr>
            </a:pPr>
            <a:r>
              <a:rPr lang="en-US" b="1" smtClean="0">
                <a:solidFill>
                  <a:schemeClr val="tx2"/>
                </a:solidFill>
              </a:rPr>
              <a:t> Coercive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71600" y="1600200"/>
            <a:ext cx="20574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Power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724400" y="1524000"/>
            <a:ext cx="3657600" cy="822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Bases of Social Power</a:t>
            </a:r>
          </a:p>
          <a:p>
            <a:pPr algn="ctr" eaLnBrk="0" hangingPunct="0">
              <a:defRPr/>
            </a:pP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French &amp; Raven (1959)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1000" y="4876800"/>
            <a:ext cx="4495800" cy="1398588"/>
          </a:xfrm>
          <a:prstGeom prst="rect">
            <a:avLst/>
          </a:prstGeom>
          <a:noFill/>
          <a:ln w="25400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Arial" charset="0"/>
              </a:rPr>
              <a:t>Power is a relational concern for both leaders and followers.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914400"/>
          </a:xfrm>
        </p:spPr>
        <p:txBody>
          <a:bodyPr/>
          <a:lstStyle/>
          <a:p>
            <a:pPr eaLnBrk="1" hangingPunct="1"/>
            <a:r>
              <a:rPr lang="en-US" smtClean="0"/>
              <a:t>Leadership &amp; Power</a:t>
            </a:r>
          </a:p>
        </p:txBody>
      </p:sp>
      <p:sp>
        <p:nvSpPr>
          <p:cNvPr id="44042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381000" y="2590800"/>
            <a:ext cx="2590800" cy="2590800"/>
          </a:xfrm>
          <a:solidFill>
            <a:schemeClr val="bg1"/>
          </a:solidFill>
          <a:ln w="25400">
            <a:solidFill>
              <a:srgbClr val="333399"/>
            </a:solidFill>
          </a:ln>
          <a:effectLst>
            <a:outerShdw dist="125724" dir="13500000" algn="ctr" rotWithShape="0">
              <a:srgbClr val="003366"/>
            </a:outerShdw>
          </a:effectLst>
        </p:spPr>
        <p:txBody>
          <a:bodyPr/>
          <a:lstStyle/>
          <a:p>
            <a:pPr eaLnBrk="1" hangingPunct="1">
              <a:spcBef>
                <a:spcPct val="40000"/>
              </a:spcBef>
              <a:buClr>
                <a:srgbClr val="000099"/>
              </a:buClr>
              <a:buFont typeface="Wingdings" pitchFamily="2" charset="2"/>
              <a:buNone/>
              <a:defRPr/>
            </a:pPr>
            <a:r>
              <a:rPr lang="en-US" sz="3600" b="1" i="1" smtClean="0">
                <a:solidFill>
                  <a:srgbClr val="666699"/>
                </a:solidFill>
              </a:rPr>
              <a:t>Five    Bases    	of 	    	Power</a:t>
            </a:r>
            <a:endParaRPr lang="en-US" smtClean="0"/>
          </a:p>
        </p:txBody>
      </p:sp>
      <p:pic>
        <p:nvPicPr>
          <p:cNvPr id="4404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2775" y="1371600"/>
            <a:ext cx="5762625" cy="5267325"/>
          </a:xfrm>
          <a:prstGeom prst="rect">
            <a:avLst/>
          </a:prstGeom>
          <a:noFill/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125724" dir="2700000" algn="ctr" rotWithShape="0">
              <a:srgbClr val="003366"/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914400"/>
          </a:xfrm>
        </p:spPr>
        <p:txBody>
          <a:bodyPr/>
          <a:lstStyle/>
          <a:p>
            <a:pPr eaLnBrk="1" hangingPunct="1"/>
            <a:r>
              <a:rPr lang="en-US" smtClean="0"/>
              <a:t>Leadership &amp; Power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sz="quarter" idx="1"/>
          </p:nvPr>
        </p:nvSpPr>
        <p:spPr>
          <a:xfrm>
            <a:off x="457200" y="3124200"/>
            <a:ext cx="3429000" cy="3276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0099"/>
              </a:buClr>
            </a:pPr>
            <a:r>
              <a:rPr lang="en-US" sz="2400" b="1" smtClean="0">
                <a:solidFill>
                  <a:srgbClr val="000066"/>
                </a:solidFill>
              </a:rPr>
              <a:t>Power derived from office or rank in an organization</a:t>
            </a:r>
            <a:r>
              <a:rPr lang="en-US" sz="2400" b="1" smtClean="0">
                <a:solidFill>
                  <a:srgbClr val="003366"/>
                </a:solidFill>
              </a:rPr>
              <a:t> </a:t>
            </a:r>
          </a:p>
          <a:p>
            <a:pPr lvl="1" eaLnBrk="1" hangingPunct="1">
              <a:spcBef>
                <a:spcPct val="40000"/>
              </a:spcBef>
              <a:buClr>
                <a:srgbClr val="000099"/>
              </a:buClr>
            </a:pPr>
            <a:r>
              <a:rPr lang="en-US" b="1" smtClean="0">
                <a:solidFill>
                  <a:schemeClr val="tx2"/>
                </a:solidFill>
              </a:rPr>
              <a:t>Legitimate</a:t>
            </a:r>
          </a:p>
          <a:p>
            <a:pPr lvl="1" eaLnBrk="1" hangingPunct="1">
              <a:spcBef>
                <a:spcPct val="40000"/>
              </a:spcBef>
              <a:buClr>
                <a:srgbClr val="000099"/>
              </a:buClr>
            </a:pPr>
            <a:r>
              <a:rPr lang="en-US" b="1" smtClean="0">
                <a:solidFill>
                  <a:schemeClr val="tx2"/>
                </a:solidFill>
              </a:rPr>
              <a:t> Reward</a:t>
            </a:r>
          </a:p>
          <a:p>
            <a:pPr lvl="1" eaLnBrk="1" hangingPunct="1">
              <a:spcBef>
                <a:spcPct val="40000"/>
              </a:spcBef>
              <a:buClr>
                <a:srgbClr val="000099"/>
              </a:buClr>
            </a:pPr>
            <a:r>
              <a:rPr lang="en-US" b="1" smtClean="0">
                <a:solidFill>
                  <a:schemeClr val="tx2"/>
                </a:solidFill>
              </a:rPr>
              <a:t>Coercive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sz="quarter" idx="2"/>
          </p:nvPr>
        </p:nvSpPr>
        <p:spPr>
          <a:xfrm>
            <a:off x="4800600" y="3124200"/>
            <a:ext cx="35052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Clr>
                <a:srgbClr val="000099"/>
              </a:buClr>
            </a:pPr>
            <a:r>
              <a:rPr lang="en-US" b="1" smtClean="0">
                <a:solidFill>
                  <a:srgbClr val="000066"/>
                </a:solidFill>
              </a:rPr>
              <a:t>Power is influence derived from being seen as likable &amp; knowledgeable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Clr>
                <a:srgbClr val="000099"/>
              </a:buClr>
            </a:pPr>
            <a:r>
              <a:rPr lang="en-US" sz="2800" smtClean="0"/>
              <a:t> </a:t>
            </a:r>
            <a:r>
              <a:rPr lang="en-US" sz="2800" b="1" smtClean="0">
                <a:solidFill>
                  <a:schemeClr val="tx2"/>
                </a:solidFill>
              </a:rPr>
              <a:t>Referent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Clr>
                <a:srgbClr val="000099"/>
              </a:buClr>
            </a:pPr>
            <a:r>
              <a:rPr lang="en-US" sz="2800" b="1" smtClean="0">
                <a:solidFill>
                  <a:schemeClr val="tx2"/>
                </a:solidFill>
              </a:rPr>
              <a:t> Expert</a:t>
            </a:r>
          </a:p>
        </p:txBody>
      </p:sp>
      <p:sp>
        <p:nvSpPr>
          <p:cNvPr id="48132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26670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Position Power</a:t>
            </a:r>
          </a:p>
        </p:txBody>
      </p:sp>
      <p:sp>
        <p:nvSpPr>
          <p:cNvPr id="48133" name="Text Box 1029"/>
          <p:cNvSpPr txBox="1">
            <a:spLocks noChangeArrowheads="1"/>
          </p:cNvSpPr>
          <p:nvPr/>
        </p:nvSpPr>
        <p:spPr bwMode="auto">
          <a:xfrm>
            <a:off x="4876800" y="2362200"/>
            <a:ext cx="28194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Personal Power</a:t>
            </a:r>
          </a:p>
        </p:txBody>
      </p:sp>
      <p:sp>
        <p:nvSpPr>
          <p:cNvPr id="15367" name="Rectangle 1031"/>
          <p:cNvSpPr>
            <a:spLocks noChangeArrowheads="1"/>
          </p:cNvSpPr>
          <p:nvPr/>
        </p:nvSpPr>
        <p:spPr bwMode="auto">
          <a:xfrm>
            <a:off x="1295400" y="152400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0000"/>
              </a:spcBef>
              <a:buClr>
                <a:srgbClr val="000099"/>
              </a:buClr>
              <a:buFont typeface="Wingdings" pitchFamily="2" charset="2"/>
              <a:buNone/>
            </a:pPr>
            <a:r>
              <a:rPr lang="en-US" sz="3600" b="1" i="1">
                <a:solidFill>
                  <a:srgbClr val="333399"/>
                </a:solidFill>
                <a:latin typeface="Arial" charset="0"/>
              </a:rPr>
              <a:t>Types and Bases of Power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smtClean="0"/>
              <a:t>Leadership &amp; Coercion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133600"/>
            <a:ext cx="8153400" cy="4114800"/>
          </a:xfrm>
        </p:spPr>
        <p:txBody>
          <a:bodyPr>
            <a:normAutofit/>
          </a:bodyPr>
          <a:lstStyle/>
          <a:p>
            <a:pPr eaLnBrk="1" hangingPunct="1">
              <a:spcAft>
                <a:spcPct val="15000"/>
              </a:spcAft>
            </a:pPr>
            <a:r>
              <a:rPr lang="en-US" sz="2400" dirty="0" smtClean="0">
                <a:solidFill>
                  <a:srgbClr val="000066"/>
                </a:solidFill>
              </a:rPr>
              <a:t>Use of force to effect change (against will)</a:t>
            </a:r>
          </a:p>
          <a:p>
            <a:pPr eaLnBrk="1" hangingPunct="1">
              <a:spcAft>
                <a:spcPct val="15000"/>
              </a:spcAft>
            </a:pPr>
            <a:r>
              <a:rPr lang="en-US" sz="2400" dirty="0" smtClean="0">
                <a:solidFill>
                  <a:srgbClr val="000066"/>
                </a:solidFill>
              </a:rPr>
              <a:t>Influencing others to do something via manipulation of rewards and penalties in the work environment</a:t>
            </a:r>
          </a:p>
          <a:p>
            <a:pPr eaLnBrk="1" hangingPunct="1">
              <a:spcAft>
                <a:spcPct val="15000"/>
              </a:spcAft>
            </a:pPr>
            <a:r>
              <a:rPr lang="en-US" sz="2400" dirty="0" smtClean="0">
                <a:solidFill>
                  <a:srgbClr val="000066"/>
                </a:solidFill>
              </a:rPr>
              <a:t>Use of threats, punishments, &amp; negative rewards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7391400" cy="36933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Coercion Involves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1219200"/>
          </a:xfrm>
        </p:spPr>
        <p:txBody>
          <a:bodyPr/>
          <a:lstStyle/>
          <a:p>
            <a:pPr eaLnBrk="1" hangingPunct="1"/>
            <a:r>
              <a:rPr lang="en-US" sz="3600" smtClean="0"/>
              <a:t>Leadership &amp; Management </a:t>
            </a:r>
            <a:br>
              <a:rPr lang="en-US" sz="3600" smtClean="0"/>
            </a:br>
            <a:r>
              <a:rPr lang="en-US" sz="3200" smtClean="0"/>
              <a:t>Kotter (1990)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31938" y="1668463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333399"/>
                </a:solidFill>
                <a:latin typeface="Arial" charset="0"/>
              </a:rPr>
              <a:t>Management</a:t>
            </a:r>
          </a:p>
          <a:p>
            <a:pPr algn="ctr" eaLnBrk="0" hangingPunct="0"/>
            <a:r>
              <a:rPr lang="en-US" sz="2800" b="1">
                <a:solidFill>
                  <a:srgbClr val="333399"/>
                </a:solidFill>
                <a:latin typeface="Arial" charset="0"/>
              </a:rPr>
              <a:t>Activities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486400" y="1668463"/>
            <a:ext cx="20843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333399"/>
                </a:solidFill>
                <a:latin typeface="Arial" charset="0"/>
              </a:rPr>
              <a:t>Leadership</a:t>
            </a:r>
          </a:p>
          <a:p>
            <a:pPr algn="ctr" eaLnBrk="0" hangingPunct="0"/>
            <a:r>
              <a:rPr lang="en-US" sz="2800" b="1">
                <a:solidFill>
                  <a:srgbClr val="333399"/>
                </a:solidFill>
                <a:latin typeface="Arial" charset="0"/>
              </a:rPr>
              <a:t>Activities</a:t>
            </a:r>
          </a:p>
          <a:p>
            <a:pPr algn="ctr" eaLnBrk="0" hangingPunct="0"/>
            <a:endParaRPr lang="en-US" b="1">
              <a:solidFill>
                <a:srgbClr val="6600CC"/>
              </a:solidFill>
              <a:latin typeface="Arial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685800" y="2590800"/>
            <a:ext cx="3733800" cy="2667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>
              <a:latin typeface="Arial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066800" y="2819400"/>
            <a:ext cx="289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hlink"/>
                </a:solidFill>
                <a:latin typeface="Arial" charset="0"/>
              </a:rPr>
              <a:t>“Produces order</a:t>
            </a:r>
          </a:p>
          <a:p>
            <a:pPr algn="ctr" eaLnBrk="0" hangingPunct="0"/>
            <a:r>
              <a:rPr lang="en-US" b="1">
                <a:solidFill>
                  <a:schemeClr val="hlink"/>
                </a:solidFill>
                <a:latin typeface="Arial" charset="0"/>
              </a:rPr>
              <a:t>  and consistency”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762000" y="3657600"/>
            <a:ext cx="3810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 Planning &amp; Budgeting</a:t>
            </a:r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 Organizing &amp; Staffing</a:t>
            </a:r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 Controlling &amp; Problem Solving</a:t>
            </a: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4800600" y="2667000"/>
            <a:ext cx="3733800" cy="25908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>
              <a:latin typeface="Arial" charset="0"/>
            </a:endParaRP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5257800" y="2819400"/>
            <a:ext cx="2960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hlink"/>
                </a:solidFill>
                <a:latin typeface="Arial" charset="0"/>
              </a:rPr>
              <a:t> “Produces change</a:t>
            </a:r>
          </a:p>
          <a:p>
            <a:pPr algn="ctr" eaLnBrk="0" hangingPunct="0"/>
            <a:r>
              <a:rPr lang="en-US" b="1">
                <a:solidFill>
                  <a:schemeClr val="hlink"/>
                </a:solidFill>
                <a:latin typeface="Arial" charset="0"/>
              </a:rPr>
              <a:t>and movement”</a:t>
            </a:r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5257800" y="3733800"/>
            <a:ext cx="274478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 Establishing direction</a:t>
            </a:r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 Aligning people </a:t>
            </a:r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 Motivating / Inspiring</a:t>
            </a: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1763713" y="5638800"/>
            <a:ext cx="5780087" cy="1031875"/>
          </a:xfrm>
          <a:prstGeom prst="rect">
            <a:avLst/>
          </a:prstGeom>
          <a:noFill/>
          <a:ln w="25400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66"/>
                </a:solidFill>
                <a:latin typeface="Arial" charset="0"/>
              </a:rPr>
              <a:t>Major activities of management &amp; leadership</a:t>
            </a:r>
          </a:p>
          <a:p>
            <a:pPr algn="ctr" eaLnBrk="0" hangingPunct="0"/>
            <a:r>
              <a:rPr lang="en-US" sz="2000">
                <a:solidFill>
                  <a:srgbClr val="000066"/>
                </a:solidFill>
                <a:latin typeface="Arial" charset="0"/>
              </a:rPr>
              <a:t>are played out differently; BUT, both are essential</a:t>
            </a:r>
          </a:p>
          <a:p>
            <a:pPr algn="ctr" eaLnBrk="0" hangingPunct="0"/>
            <a:r>
              <a:rPr lang="en-US" sz="2000">
                <a:solidFill>
                  <a:srgbClr val="000066"/>
                </a:solidFill>
                <a:latin typeface="Arial" charset="0"/>
              </a:rPr>
              <a:t>for an organization to prosper.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4"/>
          <p:cNvSpPr>
            <a:spLocks noChangeArrowheads="1"/>
          </p:cNvSpPr>
          <p:nvPr/>
        </p:nvSpPr>
        <p:spPr bwMode="auto">
          <a:xfrm>
            <a:off x="76200" y="914400"/>
            <a:ext cx="7924800" cy="5943600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5" name="Picture 13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7573963" cy="5738813"/>
          </a:xfrm>
          <a:prstGeom prst="rect">
            <a:avLst/>
          </a:prstGeom>
          <a:solidFill>
            <a:srgbClr val="333399"/>
          </a:solidFill>
          <a:ln w="28575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7239000" y="4038600"/>
            <a:ext cx="1905000" cy="2592388"/>
          </a:xfrm>
          <a:prstGeom prst="rect">
            <a:avLst/>
          </a:prstGeom>
          <a:solidFill>
            <a:schemeClr val="hlink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99"/>
                </a:solidFill>
                <a:latin typeface="Arial" charset="0"/>
              </a:rPr>
              <a:t>Major activities of management and leadership</a:t>
            </a:r>
          </a:p>
          <a:p>
            <a:pPr algn="ctr" eaLnBrk="0" hangingPunct="0"/>
            <a:r>
              <a:rPr lang="en-US" sz="1800">
                <a:solidFill>
                  <a:srgbClr val="000099"/>
                </a:solidFill>
                <a:latin typeface="Arial" charset="0"/>
              </a:rPr>
              <a:t>are played out differently; </a:t>
            </a:r>
          </a:p>
          <a:p>
            <a:pPr algn="ctr" eaLnBrk="0" hangingPunct="0"/>
            <a:r>
              <a:rPr lang="en-US" sz="1800">
                <a:solidFill>
                  <a:srgbClr val="000099"/>
                </a:solidFill>
                <a:latin typeface="Arial" charset="0"/>
              </a:rPr>
              <a:t>BUT, both are essential for an organization to prosper.</a:t>
            </a: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94488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Leadership &amp; Management </a:t>
            </a:r>
            <a:br>
              <a:rPr lang="en-US" sz="3600" smtClean="0"/>
            </a:br>
            <a:r>
              <a:rPr lang="en-US" sz="3200" smtClean="0"/>
              <a:t>Kotter (1990)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Leadership &amp; Management</a:t>
            </a:r>
            <a:endParaRPr lang="en-US" sz="3600" dirty="0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36528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6600CC"/>
                </a:solidFill>
                <a:latin typeface="Arial" charset="0"/>
              </a:rPr>
              <a:t>Managers</a:t>
            </a:r>
          </a:p>
          <a:p>
            <a:pPr algn="ctr" eaLnBrk="0" hangingPunct="0"/>
            <a:r>
              <a:rPr lang="en-US" b="1" i="1">
                <a:solidFill>
                  <a:srgbClr val="6600CC"/>
                </a:solidFill>
                <a:latin typeface="Arial" charset="0"/>
              </a:rPr>
              <a:t>Unidirectional Authority</a:t>
            </a:r>
            <a:endParaRPr lang="en-US" sz="2800" b="1">
              <a:solidFill>
                <a:srgbClr val="6600CC"/>
              </a:solidFill>
              <a:latin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724400" y="1524000"/>
            <a:ext cx="38544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6600CC"/>
                </a:solidFill>
                <a:latin typeface="Arial" charset="0"/>
              </a:rPr>
              <a:t>Leaders</a:t>
            </a:r>
          </a:p>
          <a:p>
            <a:pPr algn="ctr" eaLnBrk="0" hangingPunct="0"/>
            <a:r>
              <a:rPr lang="en-US" b="1" i="1">
                <a:solidFill>
                  <a:srgbClr val="6600CC"/>
                </a:solidFill>
                <a:latin typeface="Arial" charset="0"/>
              </a:rPr>
              <a:t>Multidirectional Influence</a:t>
            </a:r>
            <a:endParaRPr lang="en-US" b="1">
              <a:solidFill>
                <a:srgbClr val="6600CC"/>
              </a:solidFill>
              <a:latin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62000" y="2438400"/>
            <a:ext cx="3276600" cy="38862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>
              <a:latin typeface="Comic Sans MS" pitchFamily="66" charset="0"/>
            </a:endParaRP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990600" y="2741613"/>
            <a:ext cx="208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 Are reactive</a:t>
            </a:r>
          </a:p>
        </p:txBody>
      </p:sp>
      <p:sp>
        <p:nvSpPr>
          <p:cNvPr id="19463" name="Text Box 12"/>
          <p:cNvSpPr txBox="1">
            <a:spLocks noChangeArrowheads="1"/>
          </p:cNvSpPr>
          <p:nvPr/>
        </p:nvSpPr>
        <p:spPr bwMode="auto">
          <a:xfrm>
            <a:off x="990600" y="3427413"/>
            <a:ext cx="3049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 Prefer to work with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    people on problem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    solving </a:t>
            </a:r>
          </a:p>
        </p:txBody>
      </p:sp>
      <p:sp>
        <p:nvSpPr>
          <p:cNvPr id="19464" name="Text Box 13"/>
          <p:cNvSpPr txBox="1">
            <a:spLocks noChangeArrowheads="1"/>
          </p:cNvSpPr>
          <p:nvPr/>
        </p:nvSpPr>
        <p:spPr bwMode="auto">
          <a:xfrm>
            <a:off x="990600" y="4722813"/>
            <a:ext cx="2427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 Low emotional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    involvement</a:t>
            </a: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4648200" y="2362200"/>
            <a:ext cx="3733800" cy="39624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>
              <a:latin typeface="Comic Sans MS" pitchFamily="66" charset="0"/>
            </a:endParaRPr>
          </a:p>
        </p:txBody>
      </p:sp>
      <p:sp>
        <p:nvSpPr>
          <p:cNvPr id="19466" name="Text Box 15"/>
          <p:cNvSpPr txBox="1">
            <a:spLocks noChangeArrowheads="1"/>
          </p:cNvSpPr>
          <p:nvPr/>
        </p:nvSpPr>
        <p:spPr bwMode="auto">
          <a:xfrm>
            <a:off x="4724400" y="2438400"/>
            <a:ext cx="3443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 Are emotionally active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    &amp; involved</a:t>
            </a:r>
          </a:p>
        </p:txBody>
      </p:sp>
      <p:sp>
        <p:nvSpPr>
          <p:cNvPr id="19467" name="Text Box 16"/>
          <p:cNvSpPr txBox="1">
            <a:spLocks noChangeArrowheads="1"/>
          </p:cNvSpPr>
          <p:nvPr/>
        </p:nvSpPr>
        <p:spPr bwMode="auto">
          <a:xfrm>
            <a:off x="4724400" y="3352800"/>
            <a:ext cx="3132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 Shape ideas over 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    responding to them</a:t>
            </a:r>
          </a:p>
        </p:txBody>
      </p:sp>
      <p:sp>
        <p:nvSpPr>
          <p:cNvPr id="19468" name="Text Box 17"/>
          <p:cNvSpPr txBox="1">
            <a:spLocks noChangeArrowheads="1"/>
          </p:cNvSpPr>
          <p:nvPr/>
        </p:nvSpPr>
        <p:spPr bwMode="auto">
          <a:xfrm>
            <a:off x="4724400" y="4267200"/>
            <a:ext cx="2795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 Act to expand 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    available options</a:t>
            </a:r>
          </a:p>
        </p:txBody>
      </p:sp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4724400" y="5181600"/>
            <a:ext cx="3665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 Change the way people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    think about what is</a:t>
            </a:r>
          </a:p>
          <a:p>
            <a:pPr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    possible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Research on Leadership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001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sz="2800" dirty="0" smtClean="0"/>
              <a:t>Leadership is a trait, a behavior, information-processing, or relational process</a:t>
            </a:r>
          </a:p>
          <a:p>
            <a:r>
              <a:rPr lang="en-US" sz="2800" dirty="0" smtClean="0"/>
              <a:t> Use qualitative and quantitative methods</a:t>
            </a:r>
          </a:p>
          <a:p>
            <a:r>
              <a:rPr lang="en-US" sz="2800" dirty="0" smtClean="0"/>
              <a:t> Many contexts: small groups, therapeutic groups, large organizations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200 different definitions for leadership between 1900-1990</a:t>
            </a:r>
          </a:p>
          <a:p>
            <a:endParaRPr lang="en-US" sz="2800" dirty="0" smtClean="0"/>
          </a:p>
          <a:p>
            <a:r>
              <a:rPr lang="en-US" sz="2800" i="1" dirty="0" smtClean="0"/>
              <a:t>Conclusion</a:t>
            </a:r>
            <a:r>
              <a:rPr lang="en-US" sz="2800" dirty="0" smtClean="0"/>
              <a:t>: Leadership is a complex process having multiple dimensions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1900-1929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en-US" dirty="0" smtClean="0"/>
              <a:t>Emphasized </a:t>
            </a:r>
            <a:r>
              <a:rPr lang="en-US" b="1" dirty="0" smtClean="0"/>
              <a:t>control</a:t>
            </a:r>
            <a:r>
              <a:rPr lang="en-US" dirty="0" smtClean="0"/>
              <a:t> and centralization of </a:t>
            </a:r>
            <a:r>
              <a:rPr lang="en-US" b="1" dirty="0" smtClean="0"/>
              <a:t>power</a:t>
            </a:r>
          </a:p>
          <a:p>
            <a:endParaRPr lang="en-US" dirty="0" smtClean="0"/>
          </a:p>
          <a:p>
            <a:r>
              <a:rPr lang="en-US" dirty="0" smtClean="0"/>
              <a:t>A common theme of </a:t>
            </a:r>
            <a:r>
              <a:rPr lang="en-US" b="1" dirty="0" smtClean="0"/>
              <a:t>domination</a:t>
            </a:r>
          </a:p>
          <a:p>
            <a:endParaRPr lang="en-US" dirty="0" smtClean="0"/>
          </a:p>
          <a:p>
            <a:r>
              <a:rPr lang="en-US" dirty="0" smtClean="0"/>
              <a:t>Defined: the ability to </a:t>
            </a:r>
            <a:r>
              <a:rPr lang="en-US" b="1" i="1" dirty="0" smtClean="0"/>
              <a:t>impress the will of the leader </a:t>
            </a:r>
            <a:r>
              <a:rPr lang="en-US" dirty="0" smtClean="0"/>
              <a:t>on those led and induce obedience, respect, loyalty, and cooperation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en-US" dirty="0" smtClean="0"/>
              <a:t>Focus on </a:t>
            </a:r>
            <a:r>
              <a:rPr lang="en-US" b="1" dirty="0" smtClean="0"/>
              <a:t>traits</a:t>
            </a:r>
          </a:p>
          <a:p>
            <a:endParaRPr lang="en-US" b="1" dirty="0" smtClean="0"/>
          </a:p>
          <a:p>
            <a:r>
              <a:rPr lang="en-US" b="1" dirty="0" smtClean="0"/>
              <a:t>Influence</a:t>
            </a:r>
            <a:r>
              <a:rPr lang="en-US" dirty="0" smtClean="0"/>
              <a:t> rather than domination</a:t>
            </a:r>
          </a:p>
          <a:p>
            <a:endParaRPr lang="en-US" dirty="0" smtClean="0"/>
          </a:p>
          <a:p>
            <a:r>
              <a:rPr lang="en-US" dirty="0" smtClean="0"/>
              <a:t>Leadership is the </a:t>
            </a:r>
            <a:r>
              <a:rPr lang="en-US" b="1" i="1" dirty="0" smtClean="0"/>
              <a:t>interaction of an individual’s specific personality traits </a:t>
            </a:r>
            <a:r>
              <a:rPr lang="en-US" dirty="0" smtClean="0"/>
              <a:t>with those of a group</a:t>
            </a:r>
          </a:p>
          <a:p>
            <a:endParaRPr lang="en-US" dirty="0" smtClean="0"/>
          </a:p>
          <a:p>
            <a:r>
              <a:rPr lang="en-US" dirty="0" smtClean="0"/>
              <a:t>While attitudes and activities of many are changed, the many also influence the leader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en-US" b="1" dirty="0" smtClean="0"/>
              <a:t>Group Approach</a:t>
            </a:r>
          </a:p>
          <a:p>
            <a:endParaRPr lang="en-US" b="1" dirty="0" smtClean="0"/>
          </a:p>
          <a:p>
            <a:r>
              <a:rPr lang="en-US" dirty="0" smtClean="0"/>
              <a:t>Leadership is the </a:t>
            </a:r>
            <a:r>
              <a:rPr lang="en-US" b="1" dirty="0" smtClean="0"/>
              <a:t>behavior</a:t>
            </a:r>
            <a:r>
              <a:rPr lang="en-US" dirty="0" smtClean="0"/>
              <a:t> of an individual while involved in </a:t>
            </a:r>
            <a:r>
              <a:rPr lang="en-US" b="1" i="1" dirty="0" smtClean="0"/>
              <a:t>directing group activities</a:t>
            </a:r>
          </a:p>
          <a:p>
            <a:endParaRPr lang="en-US" b="1" i="1" dirty="0" smtClean="0"/>
          </a:p>
          <a:p>
            <a:r>
              <a:rPr lang="en-US" b="1" dirty="0" smtClean="0"/>
              <a:t>Persuasion</a:t>
            </a:r>
            <a:r>
              <a:rPr lang="en-US" dirty="0" smtClean="0"/>
              <a:t>, not ‘</a:t>
            </a:r>
            <a:r>
              <a:rPr lang="en-US" dirty="0" err="1" smtClean="0"/>
              <a:t>drivership</a:t>
            </a:r>
            <a:r>
              <a:rPr lang="en-US" dirty="0" smtClean="0"/>
              <a:t>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467600" cy="731838"/>
          </a:xfrm>
        </p:spPr>
        <p:txBody>
          <a:bodyPr/>
          <a:lstStyle/>
          <a:p>
            <a:r>
              <a:rPr lang="en-US" dirty="0" smtClean="0"/>
              <a:t>1950s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3752"/>
          </a:xfrm>
        </p:spPr>
        <p:txBody>
          <a:bodyPr/>
          <a:lstStyle/>
          <a:p>
            <a:r>
              <a:rPr lang="en-US" dirty="0" smtClean="0"/>
              <a:t>Three themes</a:t>
            </a:r>
          </a:p>
          <a:p>
            <a:pPr lvl="1"/>
            <a:r>
              <a:rPr lang="en-US" b="1" dirty="0" smtClean="0"/>
              <a:t>Group theory </a:t>
            </a:r>
            <a:r>
              <a:rPr lang="en-US" dirty="0" smtClean="0"/>
              <a:t>continues: Leadership is what leaders do</a:t>
            </a:r>
          </a:p>
          <a:p>
            <a:pPr lvl="1"/>
            <a:r>
              <a:rPr lang="en-US" b="1" i="1" dirty="0" smtClean="0"/>
              <a:t>Leadership is a relationship </a:t>
            </a:r>
            <a:r>
              <a:rPr lang="en-US" dirty="0" smtClean="0"/>
              <a:t>that develops shared goals: defined on the basis of </a:t>
            </a:r>
            <a:r>
              <a:rPr lang="en-US" b="1" dirty="0" smtClean="0"/>
              <a:t>leader behavior</a:t>
            </a:r>
            <a:endParaRPr lang="en-US" dirty="0" smtClean="0"/>
          </a:p>
          <a:p>
            <a:pPr lvl="1"/>
            <a:r>
              <a:rPr lang="en-US" b="1" dirty="0" smtClean="0"/>
              <a:t>Effectiveness</a:t>
            </a:r>
            <a:r>
              <a:rPr lang="en-US" dirty="0" smtClean="0"/>
              <a:t>: Leadership is the ability to influence overall group effectiveness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Leadership as </a:t>
            </a:r>
            <a:r>
              <a:rPr lang="en-US" b="1" dirty="0" smtClean="0"/>
              <a:t>behavior </a:t>
            </a:r>
            <a:r>
              <a:rPr lang="en-US" dirty="0" smtClean="0"/>
              <a:t>continues</a:t>
            </a:r>
          </a:p>
          <a:p>
            <a:endParaRPr lang="en-US" dirty="0" smtClean="0"/>
          </a:p>
          <a:p>
            <a:r>
              <a:rPr lang="en-US" dirty="0" smtClean="0"/>
              <a:t>Leadership is ‘</a:t>
            </a:r>
            <a:r>
              <a:rPr lang="en-US" b="1" dirty="0" smtClean="0"/>
              <a:t>acts</a:t>
            </a:r>
            <a:r>
              <a:rPr lang="en-US" dirty="0" smtClean="0"/>
              <a:t> by persons which influence other persons in a </a:t>
            </a:r>
            <a:r>
              <a:rPr lang="en-US" b="1" i="1" dirty="0" smtClean="0"/>
              <a:t>shared direction</a:t>
            </a:r>
            <a:r>
              <a:rPr lang="en-US" dirty="0" smtClean="0"/>
              <a:t>’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962400"/>
            <a:ext cx="7467600" cy="6096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1960s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r>
              <a:rPr lang="en-US" b="1" dirty="0" smtClean="0"/>
              <a:t>Organizational Behavior Approach</a:t>
            </a:r>
            <a:r>
              <a:rPr lang="en-US" dirty="0" smtClean="0"/>
              <a:t>: Leadership is ‘initiating and maintaining groups or organizations to accomplish group or organizational goals’</a:t>
            </a:r>
          </a:p>
          <a:p>
            <a:endParaRPr lang="en-US" dirty="0" smtClean="0"/>
          </a:p>
          <a:p>
            <a:r>
              <a:rPr lang="en-US" dirty="0" smtClean="0"/>
              <a:t>“Leadership is the reciprocal process of mobilizing by persons with certain motives and values, various economic, political, and other resources, in a context of competition and conflict, in order to realize goals independently or mutually held by both leaders and followers.”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655638"/>
          </a:xfrm>
        </p:spPr>
        <p:txBody>
          <a:bodyPr/>
          <a:lstStyle/>
          <a:p>
            <a:r>
              <a:rPr lang="en-US" dirty="0" smtClean="0"/>
              <a:t>1980s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305800" cy="4873752"/>
          </a:xfrm>
        </p:spPr>
        <p:txBody>
          <a:bodyPr/>
          <a:lstStyle/>
          <a:p>
            <a:r>
              <a:rPr lang="en-US" dirty="0" smtClean="0"/>
              <a:t>Focus: </a:t>
            </a:r>
            <a:r>
              <a:rPr lang="en-US" b="1" dirty="0" smtClean="0"/>
              <a:t>Nature of leadership</a:t>
            </a:r>
          </a:p>
          <a:p>
            <a:r>
              <a:rPr lang="en-US" b="1" dirty="0" smtClean="0"/>
              <a:t>Themes</a:t>
            </a:r>
          </a:p>
          <a:p>
            <a:pPr lvl="1"/>
            <a:r>
              <a:rPr lang="en-US" sz="2400" dirty="0" smtClean="0"/>
              <a:t>Do as the leader wishes</a:t>
            </a:r>
          </a:p>
          <a:p>
            <a:pPr lvl="1"/>
            <a:r>
              <a:rPr lang="en-US" sz="2400" dirty="0" smtClean="0"/>
              <a:t>Influence (non-coercive)</a:t>
            </a:r>
          </a:p>
          <a:p>
            <a:pPr lvl="1"/>
            <a:r>
              <a:rPr lang="en-US" sz="2400" dirty="0" smtClean="0"/>
              <a:t>Traits</a:t>
            </a:r>
          </a:p>
          <a:p>
            <a:pPr lvl="1"/>
            <a:r>
              <a:rPr lang="en-US" sz="2400" dirty="0" smtClean="0"/>
              <a:t>Transformation (Leadership is when one or more persons engage with others in such a way that leaders and followers raise one another to high levels of </a:t>
            </a:r>
            <a:r>
              <a:rPr lang="en-US" sz="2400" b="1" i="1" dirty="0" smtClean="0"/>
              <a:t>motivation and morality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876800"/>
            <a:ext cx="7467600" cy="6556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1990s- Into the 21</a:t>
            </a:r>
            <a:r>
              <a:rPr kumimoji="0" lang="en-US" sz="3000" b="0" i="0" u="none" strike="noStrike" kern="1200" cap="small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</a:t>
            </a: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century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5626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Debate over leadership versus management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1237</Words>
  <Application>Microsoft Office PowerPoint</Application>
  <PresentationFormat>On-screen Show (4:3)</PresentationFormat>
  <Paragraphs>262</Paragraphs>
  <Slides>26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Oriel</vt:lpstr>
      <vt:lpstr>Clip</vt:lpstr>
      <vt:lpstr>Leadership (BUS426)</vt:lpstr>
      <vt:lpstr>     What is LEADERSHIP? </vt:lpstr>
      <vt:lpstr>Research on Leadership</vt:lpstr>
      <vt:lpstr>1900-1929</vt:lpstr>
      <vt:lpstr>1930s</vt:lpstr>
      <vt:lpstr>1940s</vt:lpstr>
      <vt:lpstr>1950s</vt:lpstr>
      <vt:lpstr>1970s</vt:lpstr>
      <vt:lpstr>1980s</vt:lpstr>
      <vt:lpstr>Conceptualizing Leadership</vt:lpstr>
      <vt:lpstr>Leadership Defined</vt:lpstr>
      <vt:lpstr>Components Central to the  Phenomenon of Leadership</vt:lpstr>
      <vt:lpstr>1: Is a process</vt:lpstr>
      <vt:lpstr>2: Involves influence</vt:lpstr>
      <vt:lpstr>4: Attends common goals</vt:lpstr>
      <vt:lpstr>LEADERSHIP </vt:lpstr>
      <vt:lpstr>Trait vs. Process Leadership</vt:lpstr>
      <vt:lpstr>Trait vs. Process Leadership</vt:lpstr>
      <vt:lpstr>Assigned vs. Emergent Leadership</vt:lpstr>
      <vt:lpstr>Leadership &amp; Power</vt:lpstr>
      <vt:lpstr>Leadership &amp; Power</vt:lpstr>
      <vt:lpstr>Leadership &amp; Power</vt:lpstr>
      <vt:lpstr>Leadership &amp; Coercion</vt:lpstr>
      <vt:lpstr>Leadership &amp; Management  Kotter (1990)</vt:lpstr>
      <vt:lpstr>Leadership &amp; Management  Kotter (1990)</vt:lpstr>
      <vt:lpstr>Leadership &amp;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(BUS426)</dc:title>
  <dc:creator>akram</dc:creator>
  <cp:lastModifiedBy>00060998</cp:lastModifiedBy>
  <cp:revision>9</cp:revision>
  <dcterms:created xsi:type="dcterms:W3CDTF">2013-09-10T19:53:12Z</dcterms:created>
  <dcterms:modified xsi:type="dcterms:W3CDTF">2013-09-11T10:44:29Z</dcterms:modified>
</cp:coreProperties>
</file>