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Lst>
  <p:notesMasterIdLst>
    <p:notesMasterId r:id="rId15"/>
  </p:notesMasterIdLst>
  <p:handoutMasterIdLst>
    <p:handoutMasterId r:id="rId16"/>
  </p:handoutMasterIdLst>
  <p:sldIdLst>
    <p:sldId id="256" r:id="rId2"/>
    <p:sldId id="295" r:id="rId3"/>
    <p:sldId id="296" r:id="rId4"/>
    <p:sldId id="297" r:id="rId5"/>
    <p:sldId id="298" r:id="rId6"/>
    <p:sldId id="299" r:id="rId7"/>
    <p:sldId id="300" r:id="rId8"/>
    <p:sldId id="301" r:id="rId9"/>
    <p:sldId id="302" r:id="rId10"/>
    <p:sldId id="303" r:id="rId11"/>
    <p:sldId id="307" r:id="rId12"/>
    <p:sldId id="308" r:id="rId13"/>
    <p:sldId id="309" r:id="rId14"/>
  </p:sldIdLst>
  <p:sldSz cx="9144000" cy="6858000" type="screen4x3"/>
  <p:notesSz cx="6781800"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33" autoAdjust="0"/>
    <p:restoredTop sz="78713" autoAdjust="0"/>
  </p:normalViewPr>
  <p:slideViewPr>
    <p:cSldViewPr snapToGrid="0" snapToObjects="1">
      <p:cViewPr varScale="1">
        <p:scale>
          <a:sx n="54" d="100"/>
          <a:sy n="54" d="100"/>
        </p:scale>
        <p:origin x="-1842" y="-96"/>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43C67-0DAA-4B0D-BA8F-80BE783CEC98}" type="doc">
      <dgm:prSet loTypeId="urn:microsoft.com/office/officeart/2005/8/layout/funnel1" loCatId="process" qsTypeId="urn:microsoft.com/office/officeart/2005/8/quickstyle/simple1#1" qsCatId="simple" csTypeId="urn:microsoft.com/office/officeart/2005/8/colors/colorful5" csCatId="colorful" phldr="1"/>
      <dgm:spPr/>
      <dgm:t>
        <a:bodyPr/>
        <a:lstStyle/>
        <a:p>
          <a:endParaRPr lang="en-US"/>
        </a:p>
      </dgm:t>
    </dgm:pt>
    <dgm:pt modelId="{00DBB031-2053-404F-9F44-8A5CBAA18F3E}">
      <dgm:prSet phldrT="[Text]" custT="1"/>
      <dgm:spPr/>
      <dgm:t>
        <a:bodyPr/>
        <a:lstStyle/>
        <a:p>
          <a:r>
            <a:rPr lang="en-US" sz="1800" dirty="0" smtClean="0">
              <a:solidFill>
                <a:srgbClr val="000000"/>
              </a:solidFill>
              <a:effectLst>
                <a:outerShdw blurRad="38100" dist="38100" dir="2700000" algn="tl">
                  <a:srgbClr val="000000">
                    <a:alpha val="43137"/>
                  </a:srgbClr>
                </a:outerShdw>
              </a:effectLst>
            </a:rPr>
            <a:t>Affective</a:t>
          </a:r>
          <a:endParaRPr lang="en-US" sz="1800" dirty="0">
            <a:solidFill>
              <a:srgbClr val="000000"/>
            </a:solidFill>
            <a:effectLst>
              <a:outerShdw blurRad="38100" dist="38100" dir="2700000" algn="tl">
                <a:srgbClr val="000000">
                  <a:alpha val="43137"/>
                </a:srgbClr>
              </a:outerShdw>
            </a:effectLst>
          </a:endParaRPr>
        </a:p>
      </dgm:t>
    </dgm:pt>
    <dgm:pt modelId="{3D65D480-EAE1-484A-A4F7-7AEBC605ADA0}" type="parTrans" cxnId="{BC018AD7-BD12-463D-8DD2-70CE2909DF6E}">
      <dgm:prSet/>
      <dgm:spPr/>
      <dgm:t>
        <a:bodyPr/>
        <a:lstStyle/>
        <a:p>
          <a:endParaRPr lang="en-US">
            <a:effectLst>
              <a:outerShdw blurRad="38100" dist="38100" dir="2700000" algn="tl">
                <a:srgbClr val="000000">
                  <a:alpha val="43137"/>
                </a:srgbClr>
              </a:outerShdw>
            </a:effectLst>
          </a:endParaRPr>
        </a:p>
      </dgm:t>
    </dgm:pt>
    <dgm:pt modelId="{CC5E30E0-6660-4D9B-BDFD-6D34F16CADD0}" type="sibTrans" cxnId="{BC018AD7-BD12-463D-8DD2-70CE2909DF6E}">
      <dgm:prSet/>
      <dgm:spPr/>
      <dgm:t>
        <a:bodyPr/>
        <a:lstStyle/>
        <a:p>
          <a:endParaRPr lang="en-US">
            <a:effectLst>
              <a:outerShdw blurRad="38100" dist="38100" dir="2700000" algn="tl">
                <a:srgbClr val="000000">
                  <a:alpha val="43137"/>
                </a:srgbClr>
              </a:outerShdw>
            </a:effectLst>
          </a:endParaRPr>
        </a:p>
      </dgm:t>
    </dgm:pt>
    <dgm:pt modelId="{2484C45A-3F4A-4DA5-8987-59BBF77B03B9}">
      <dgm:prSet phldrT="[Text]" custT="1"/>
      <dgm:spPr>
        <a:solidFill>
          <a:schemeClr val="accent6">
            <a:lumMod val="40000"/>
            <a:lumOff val="60000"/>
          </a:schemeClr>
        </a:solidFill>
      </dgm:spPr>
      <dgm:t>
        <a:bodyPr/>
        <a:lstStyle/>
        <a:p>
          <a:r>
            <a:rPr lang="en-US" sz="1800" dirty="0" smtClean="0">
              <a:solidFill>
                <a:schemeClr val="tx1"/>
              </a:solidFill>
              <a:effectLst>
                <a:outerShdw blurRad="38100" dist="38100" dir="2700000" algn="tl">
                  <a:srgbClr val="000000">
                    <a:alpha val="43137"/>
                  </a:srgbClr>
                </a:outerShdw>
              </a:effectLst>
            </a:rPr>
            <a:t>Cognitive</a:t>
          </a:r>
          <a:endParaRPr lang="en-US" sz="1800" dirty="0">
            <a:solidFill>
              <a:schemeClr val="tx1"/>
            </a:solidFill>
            <a:effectLst>
              <a:outerShdw blurRad="38100" dist="38100" dir="2700000" algn="tl">
                <a:srgbClr val="000000">
                  <a:alpha val="43137"/>
                </a:srgbClr>
              </a:outerShdw>
            </a:effectLst>
          </a:endParaRPr>
        </a:p>
      </dgm:t>
    </dgm:pt>
    <dgm:pt modelId="{28B0BBFE-71D3-4E26-BFF0-EED6E3EC683F}" type="parTrans" cxnId="{2B2C3299-32FB-4405-BD18-C174D6FAF903}">
      <dgm:prSet/>
      <dgm:spPr/>
      <dgm:t>
        <a:bodyPr/>
        <a:lstStyle/>
        <a:p>
          <a:endParaRPr lang="en-US">
            <a:effectLst>
              <a:outerShdw blurRad="38100" dist="38100" dir="2700000" algn="tl">
                <a:srgbClr val="000000">
                  <a:alpha val="43137"/>
                </a:srgbClr>
              </a:outerShdw>
            </a:effectLst>
          </a:endParaRPr>
        </a:p>
      </dgm:t>
    </dgm:pt>
    <dgm:pt modelId="{5D26F258-C543-4501-813F-6C80C1350FF7}" type="sibTrans" cxnId="{2B2C3299-32FB-4405-BD18-C174D6FAF903}">
      <dgm:prSet/>
      <dgm:spPr/>
      <dgm:t>
        <a:bodyPr/>
        <a:lstStyle/>
        <a:p>
          <a:endParaRPr lang="en-US">
            <a:effectLst>
              <a:outerShdw blurRad="38100" dist="38100" dir="2700000" algn="tl">
                <a:srgbClr val="000000">
                  <a:alpha val="43137"/>
                </a:srgbClr>
              </a:outerShdw>
            </a:effectLst>
          </a:endParaRPr>
        </a:p>
      </dgm:t>
    </dgm:pt>
    <dgm:pt modelId="{BD338905-1F75-454E-9A35-E125FA6C7458}">
      <dgm:prSet phldrT="[Text]" custT="1"/>
      <dgm:spPr/>
      <dgm:t>
        <a:bodyPr/>
        <a:lstStyle/>
        <a:p>
          <a:r>
            <a:rPr lang="en-US" sz="1800" dirty="0" smtClean="0">
              <a:solidFill>
                <a:srgbClr val="000000"/>
              </a:solidFill>
              <a:effectLst>
                <a:outerShdw blurRad="38100" dist="38100" dir="2700000" algn="tl">
                  <a:srgbClr val="000000">
                    <a:alpha val="43137"/>
                  </a:srgbClr>
                </a:outerShdw>
              </a:effectLst>
            </a:rPr>
            <a:t>Behavioral</a:t>
          </a:r>
          <a:endParaRPr lang="en-US" sz="1800" dirty="0">
            <a:solidFill>
              <a:srgbClr val="000000"/>
            </a:solidFill>
            <a:effectLst>
              <a:outerShdw blurRad="38100" dist="38100" dir="2700000" algn="tl">
                <a:srgbClr val="000000">
                  <a:alpha val="43137"/>
                </a:srgbClr>
              </a:outerShdw>
            </a:effectLst>
          </a:endParaRPr>
        </a:p>
      </dgm:t>
    </dgm:pt>
    <dgm:pt modelId="{9441C63A-850C-423D-B852-42DC2996307C}" type="parTrans" cxnId="{D82D1579-D930-4BBF-A7CF-DF3052303C29}">
      <dgm:prSet/>
      <dgm:spPr/>
      <dgm:t>
        <a:bodyPr/>
        <a:lstStyle/>
        <a:p>
          <a:endParaRPr lang="en-US">
            <a:effectLst>
              <a:outerShdw blurRad="38100" dist="38100" dir="2700000" algn="tl">
                <a:srgbClr val="000000">
                  <a:alpha val="43137"/>
                </a:srgbClr>
              </a:outerShdw>
            </a:effectLst>
          </a:endParaRPr>
        </a:p>
      </dgm:t>
    </dgm:pt>
    <dgm:pt modelId="{6E6024F5-A0AD-4A92-9BAA-DFB370E6C07B}" type="sibTrans" cxnId="{D82D1579-D930-4BBF-A7CF-DF3052303C29}">
      <dgm:prSet/>
      <dgm:spPr/>
      <dgm:t>
        <a:bodyPr/>
        <a:lstStyle/>
        <a:p>
          <a:endParaRPr lang="en-US">
            <a:effectLst>
              <a:outerShdw blurRad="38100" dist="38100" dir="2700000" algn="tl">
                <a:srgbClr val="000000">
                  <a:alpha val="43137"/>
                </a:srgbClr>
              </a:outerShdw>
            </a:effectLst>
          </a:endParaRPr>
        </a:p>
      </dgm:t>
    </dgm:pt>
    <dgm:pt modelId="{0C7632A7-0A43-4BD7-9FD3-C08BDB9392F2}">
      <dgm:prSet phldrT="[Text]"/>
      <dgm:spPr/>
      <dgm:t>
        <a:bodyPr/>
        <a:lstStyle/>
        <a:p>
          <a:r>
            <a:rPr lang="en-US" dirty="0" smtClean="0">
              <a:effectLst>
                <a:outerShdw blurRad="38100" dist="38100" dir="2700000" algn="tl">
                  <a:srgbClr val="000000">
                    <a:alpha val="43137"/>
                  </a:srgbClr>
                </a:outerShdw>
              </a:effectLst>
            </a:rPr>
            <a:t>Attitude</a:t>
          </a:r>
          <a:endParaRPr lang="en-US" dirty="0">
            <a:effectLst>
              <a:outerShdw blurRad="38100" dist="38100" dir="2700000" algn="tl">
                <a:srgbClr val="000000">
                  <a:alpha val="43137"/>
                </a:srgbClr>
              </a:outerShdw>
            </a:effectLst>
          </a:endParaRPr>
        </a:p>
      </dgm:t>
    </dgm:pt>
    <dgm:pt modelId="{D423B9EA-D7BA-4BFE-97C0-B295D221AEDA}" type="parTrans" cxnId="{A7173262-C4D4-41AB-B690-4EA07702171B}">
      <dgm:prSet/>
      <dgm:spPr/>
      <dgm:t>
        <a:bodyPr/>
        <a:lstStyle/>
        <a:p>
          <a:endParaRPr lang="en-US">
            <a:effectLst>
              <a:outerShdw blurRad="38100" dist="38100" dir="2700000" algn="tl">
                <a:srgbClr val="000000">
                  <a:alpha val="43137"/>
                </a:srgbClr>
              </a:outerShdw>
            </a:effectLst>
          </a:endParaRPr>
        </a:p>
      </dgm:t>
    </dgm:pt>
    <dgm:pt modelId="{94A622F8-6758-41BB-A17A-3108FB0AF704}" type="sibTrans" cxnId="{A7173262-C4D4-41AB-B690-4EA07702171B}">
      <dgm:prSet/>
      <dgm:spPr/>
      <dgm:t>
        <a:bodyPr/>
        <a:lstStyle/>
        <a:p>
          <a:endParaRPr lang="en-US">
            <a:effectLst>
              <a:outerShdw blurRad="38100" dist="38100" dir="2700000" algn="tl">
                <a:srgbClr val="000000">
                  <a:alpha val="43137"/>
                </a:srgbClr>
              </a:outerShdw>
            </a:effectLst>
          </a:endParaRPr>
        </a:p>
      </dgm:t>
    </dgm:pt>
    <dgm:pt modelId="{9FF436B2-8933-4258-9C80-39DC31F2D782}" type="pres">
      <dgm:prSet presAssocID="{53143C67-0DAA-4B0D-BA8F-80BE783CEC98}" presName="Name0" presStyleCnt="0">
        <dgm:presLayoutVars>
          <dgm:chMax val="4"/>
          <dgm:resizeHandles val="exact"/>
        </dgm:presLayoutVars>
      </dgm:prSet>
      <dgm:spPr/>
      <dgm:t>
        <a:bodyPr/>
        <a:lstStyle/>
        <a:p>
          <a:endParaRPr lang="en-US"/>
        </a:p>
      </dgm:t>
    </dgm:pt>
    <dgm:pt modelId="{B3F3EEC3-BB5E-4EAE-8B67-28022E79CAD4}" type="pres">
      <dgm:prSet presAssocID="{53143C67-0DAA-4B0D-BA8F-80BE783CEC98}" presName="ellipse" presStyleLbl="trBgShp" presStyleIdx="0" presStyleCnt="1"/>
      <dgm:spPr>
        <a:solidFill>
          <a:srgbClr val="336699">
            <a:alpha val="53000"/>
          </a:srgbClr>
        </a:solidFill>
      </dgm:spPr>
    </dgm:pt>
    <dgm:pt modelId="{95218064-B2BD-45B3-B56E-8DB9B26D532D}" type="pres">
      <dgm:prSet presAssocID="{53143C67-0DAA-4B0D-BA8F-80BE783CEC98}" presName="arrow1" presStyleLbl="fgShp" presStyleIdx="0" presStyleCnt="1"/>
      <dgm:spPr>
        <a:solidFill>
          <a:srgbClr val="336699"/>
        </a:solidFill>
      </dgm:spPr>
    </dgm:pt>
    <dgm:pt modelId="{B71E9A82-2A0A-4C2C-935A-2ED5D462ED53}" type="pres">
      <dgm:prSet presAssocID="{53143C67-0DAA-4B0D-BA8F-80BE783CEC98}" presName="rectangle" presStyleLbl="revTx" presStyleIdx="0" presStyleCnt="1">
        <dgm:presLayoutVars>
          <dgm:bulletEnabled val="1"/>
        </dgm:presLayoutVars>
      </dgm:prSet>
      <dgm:spPr/>
      <dgm:t>
        <a:bodyPr/>
        <a:lstStyle/>
        <a:p>
          <a:endParaRPr lang="en-US"/>
        </a:p>
      </dgm:t>
    </dgm:pt>
    <dgm:pt modelId="{E3095114-72A8-4B3D-AD35-4CF2F5ECBFCC}" type="pres">
      <dgm:prSet presAssocID="{2484C45A-3F4A-4DA5-8987-59BBF77B03B9}" presName="item1" presStyleLbl="node1" presStyleIdx="0" presStyleCnt="3" custScaleX="151881">
        <dgm:presLayoutVars>
          <dgm:bulletEnabled val="1"/>
        </dgm:presLayoutVars>
      </dgm:prSet>
      <dgm:spPr/>
      <dgm:t>
        <a:bodyPr/>
        <a:lstStyle/>
        <a:p>
          <a:endParaRPr lang="en-US"/>
        </a:p>
      </dgm:t>
    </dgm:pt>
    <dgm:pt modelId="{B97333A1-3002-481E-BB67-A0DBF8295FFE}" type="pres">
      <dgm:prSet presAssocID="{BD338905-1F75-454E-9A35-E125FA6C7458}" presName="item2" presStyleLbl="node1" presStyleIdx="1" presStyleCnt="3" custScaleX="147805" custLinFactNeighborX="-12791" custLinFactNeighborY="8103">
        <dgm:presLayoutVars>
          <dgm:bulletEnabled val="1"/>
        </dgm:presLayoutVars>
      </dgm:prSet>
      <dgm:spPr/>
      <dgm:t>
        <a:bodyPr/>
        <a:lstStyle/>
        <a:p>
          <a:endParaRPr lang="en-US"/>
        </a:p>
      </dgm:t>
    </dgm:pt>
    <dgm:pt modelId="{9131C85E-61FA-4D8A-AD64-55BFF6821477}" type="pres">
      <dgm:prSet presAssocID="{0C7632A7-0A43-4BD7-9FD3-C08BDB9392F2}" presName="item3" presStyleLbl="node1" presStyleIdx="2" presStyleCnt="3" custScaleX="140626">
        <dgm:presLayoutVars>
          <dgm:bulletEnabled val="1"/>
        </dgm:presLayoutVars>
      </dgm:prSet>
      <dgm:spPr/>
      <dgm:t>
        <a:bodyPr/>
        <a:lstStyle/>
        <a:p>
          <a:endParaRPr lang="en-US"/>
        </a:p>
      </dgm:t>
    </dgm:pt>
    <dgm:pt modelId="{D48202C2-1942-4B56-87D1-D51AFD125F48}" type="pres">
      <dgm:prSet presAssocID="{53143C67-0DAA-4B0D-BA8F-80BE783CEC98}" presName="funnel" presStyleLbl="trAlignAcc1" presStyleIdx="0" presStyleCnt="1" custScaleX="149709" custScaleY="112763" custLinFactNeighborX="1414" custLinFactNeighborY="17345"/>
      <dgm:spPr>
        <a:solidFill>
          <a:schemeClr val="lt1">
            <a:hueOff val="0"/>
            <a:satOff val="0"/>
            <a:lumOff val="0"/>
            <a:alpha val="15000"/>
          </a:schemeClr>
        </a:solidFill>
      </dgm:spPr>
    </dgm:pt>
  </dgm:ptLst>
  <dgm:cxnLst>
    <dgm:cxn modelId="{6D7C23CE-B598-7F40-ACA2-E4C82543A92F}" type="presOf" srcId="{0C7632A7-0A43-4BD7-9FD3-C08BDB9392F2}" destId="{B71E9A82-2A0A-4C2C-935A-2ED5D462ED53}" srcOrd="0" destOrd="0" presId="urn:microsoft.com/office/officeart/2005/8/layout/funnel1"/>
    <dgm:cxn modelId="{D82D1579-D930-4BBF-A7CF-DF3052303C29}" srcId="{53143C67-0DAA-4B0D-BA8F-80BE783CEC98}" destId="{BD338905-1F75-454E-9A35-E125FA6C7458}" srcOrd="2" destOrd="0" parTransId="{9441C63A-850C-423D-B852-42DC2996307C}" sibTransId="{6E6024F5-A0AD-4A92-9BAA-DFB370E6C07B}"/>
    <dgm:cxn modelId="{2E2C5BEA-6856-CC4C-99CF-61A15EA19B57}" type="presOf" srcId="{2484C45A-3F4A-4DA5-8987-59BBF77B03B9}" destId="{B97333A1-3002-481E-BB67-A0DBF8295FFE}" srcOrd="0" destOrd="0" presId="urn:microsoft.com/office/officeart/2005/8/layout/funnel1"/>
    <dgm:cxn modelId="{BC018AD7-BD12-463D-8DD2-70CE2909DF6E}" srcId="{53143C67-0DAA-4B0D-BA8F-80BE783CEC98}" destId="{00DBB031-2053-404F-9F44-8A5CBAA18F3E}" srcOrd="0" destOrd="0" parTransId="{3D65D480-EAE1-484A-A4F7-7AEBC605ADA0}" sibTransId="{CC5E30E0-6660-4D9B-BDFD-6D34F16CADD0}"/>
    <dgm:cxn modelId="{C9AEAA65-8DDA-B849-BE06-1E13041779AA}" type="presOf" srcId="{BD338905-1F75-454E-9A35-E125FA6C7458}" destId="{E3095114-72A8-4B3D-AD35-4CF2F5ECBFCC}" srcOrd="0" destOrd="0" presId="urn:microsoft.com/office/officeart/2005/8/layout/funnel1"/>
    <dgm:cxn modelId="{C358A17A-6C26-9349-B5E7-9D647B3D1DE8}" type="presOf" srcId="{53143C67-0DAA-4B0D-BA8F-80BE783CEC98}" destId="{9FF436B2-8933-4258-9C80-39DC31F2D782}" srcOrd="0" destOrd="0" presId="urn:microsoft.com/office/officeart/2005/8/layout/funnel1"/>
    <dgm:cxn modelId="{89CF7805-3787-0A4E-8793-8798CCCDEF81}" type="presOf" srcId="{00DBB031-2053-404F-9F44-8A5CBAA18F3E}" destId="{9131C85E-61FA-4D8A-AD64-55BFF6821477}" srcOrd="0" destOrd="0" presId="urn:microsoft.com/office/officeart/2005/8/layout/funnel1"/>
    <dgm:cxn modelId="{A7173262-C4D4-41AB-B690-4EA07702171B}" srcId="{53143C67-0DAA-4B0D-BA8F-80BE783CEC98}" destId="{0C7632A7-0A43-4BD7-9FD3-C08BDB9392F2}" srcOrd="3" destOrd="0" parTransId="{D423B9EA-D7BA-4BFE-97C0-B295D221AEDA}" sibTransId="{94A622F8-6758-41BB-A17A-3108FB0AF704}"/>
    <dgm:cxn modelId="{2B2C3299-32FB-4405-BD18-C174D6FAF903}" srcId="{53143C67-0DAA-4B0D-BA8F-80BE783CEC98}" destId="{2484C45A-3F4A-4DA5-8987-59BBF77B03B9}" srcOrd="1" destOrd="0" parTransId="{28B0BBFE-71D3-4E26-BFF0-EED6E3EC683F}" sibTransId="{5D26F258-C543-4501-813F-6C80C1350FF7}"/>
    <dgm:cxn modelId="{E3CE925A-CD1D-D048-B470-FC07F164D50C}" type="presParOf" srcId="{9FF436B2-8933-4258-9C80-39DC31F2D782}" destId="{B3F3EEC3-BB5E-4EAE-8B67-28022E79CAD4}" srcOrd="0" destOrd="0" presId="urn:microsoft.com/office/officeart/2005/8/layout/funnel1"/>
    <dgm:cxn modelId="{223CB392-4900-D742-BD90-A3C09E2A746F}" type="presParOf" srcId="{9FF436B2-8933-4258-9C80-39DC31F2D782}" destId="{95218064-B2BD-45B3-B56E-8DB9B26D532D}" srcOrd="1" destOrd="0" presId="urn:microsoft.com/office/officeart/2005/8/layout/funnel1"/>
    <dgm:cxn modelId="{24EB2548-ECBC-FB44-A226-7A78DDA3091B}" type="presParOf" srcId="{9FF436B2-8933-4258-9C80-39DC31F2D782}" destId="{B71E9A82-2A0A-4C2C-935A-2ED5D462ED53}" srcOrd="2" destOrd="0" presId="urn:microsoft.com/office/officeart/2005/8/layout/funnel1"/>
    <dgm:cxn modelId="{2BCFE720-97D9-D541-B27C-D9E3CCD0C047}" type="presParOf" srcId="{9FF436B2-8933-4258-9C80-39DC31F2D782}" destId="{E3095114-72A8-4B3D-AD35-4CF2F5ECBFCC}" srcOrd="3" destOrd="0" presId="urn:microsoft.com/office/officeart/2005/8/layout/funnel1"/>
    <dgm:cxn modelId="{87D506F4-55FD-B640-B993-4BE32967677C}" type="presParOf" srcId="{9FF436B2-8933-4258-9C80-39DC31F2D782}" destId="{B97333A1-3002-481E-BB67-A0DBF8295FFE}" srcOrd="4" destOrd="0" presId="urn:microsoft.com/office/officeart/2005/8/layout/funnel1"/>
    <dgm:cxn modelId="{91027B4F-A47E-E04D-8F1F-3D4660D49ECB}" type="presParOf" srcId="{9FF436B2-8933-4258-9C80-39DC31F2D782}" destId="{9131C85E-61FA-4D8A-AD64-55BFF6821477}" srcOrd="5" destOrd="0" presId="urn:microsoft.com/office/officeart/2005/8/layout/funnel1"/>
    <dgm:cxn modelId="{B173B39E-C109-F54B-8CCE-706772FDCF17}" type="presParOf" srcId="{9FF436B2-8933-4258-9C80-39DC31F2D782}" destId="{D48202C2-1942-4B56-87D1-D51AFD125F48}" srcOrd="6" destOrd="0" presId="urn:microsoft.com/office/officeart/2005/8/layout/funnel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F3EEC3-BB5E-4EAE-8B67-28022E79CAD4}">
      <dsp:nvSpPr>
        <dsp:cNvPr id="0" name=""/>
        <dsp:cNvSpPr/>
      </dsp:nvSpPr>
      <dsp:spPr>
        <a:xfrm>
          <a:off x="1322800" y="227085"/>
          <a:ext cx="2907982" cy="1009904"/>
        </a:xfrm>
        <a:prstGeom prst="ellipse">
          <a:avLst/>
        </a:prstGeom>
        <a:solidFill>
          <a:srgbClr val="336699">
            <a:alpha val="53000"/>
          </a:srgbClr>
        </a:solidFill>
        <a:ln>
          <a:noFill/>
        </a:ln>
        <a:effectLst/>
      </dsp:spPr>
      <dsp:style>
        <a:lnRef idx="0">
          <a:scrgbClr r="0" g="0" b="0"/>
        </a:lnRef>
        <a:fillRef idx="1">
          <a:scrgbClr r="0" g="0" b="0"/>
        </a:fillRef>
        <a:effectRef idx="0">
          <a:scrgbClr r="0" g="0" b="0"/>
        </a:effectRef>
        <a:fontRef idx="minor"/>
      </dsp:style>
    </dsp:sp>
    <dsp:sp modelId="{95218064-B2BD-45B3-B56E-8DB9B26D532D}">
      <dsp:nvSpPr>
        <dsp:cNvPr id="0" name=""/>
        <dsp:cNvSpPr/>
      </dsp:nvSpPr>
      <dsp:spPr>
        <a:xfrm>
          <a:off x="2499518" y="2699997"/>
          <a:ext cx="563562" cy="360680"/>
        </a:xfrm>
        <a:prstGeom prst="downArrow">
          <a:avLst/>
        </a:prstGeom>
        <a:solidFill>
          <a:srgbClr val="336699"/>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1E9A82-2A0A-4C2C-935A-2ED5D462ED53}">
      <dsp:nvSpPr>
        <dsp:cNvPr id="0" name=""/>
        <dsp:cNvSpPr/>
      </dsp:nvSpPr>
      <dsp:spPr>
        <a:xfrm>
          <a:off x="1428750" y="2988541"/>
          <a:ext cx="2705100" cy="676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rPr>
            <a:t>Attitude</a:t>
          </a:r>
          <a:endParaRPr lang="en-US" sz="2400" kern="1200" dirty="0">
            <a:effectLst>
              <a:outerShdw blurRad="38100" dist="38100" dir="2700000" algn="tl">
                <a:srgbClr val="000000">
                  <a:alpha val="43137"/>
                </a:srgbClr>
              </a:outerShdw>
            </a:effectLst>
          </a:endParaRPr>
        </a:p>
      </dsp:txBody>
      <dsp:txXfrm>
        <a:off x="1428750" y="2988541"/>
        <a:ext cx="2705100" cy="676275"/>
      </dsp:txXfrm>
    </dsp:sp>
    <dsp:sp modelId="{E3095114-72A8-4B3D-AD35-4CF2F5ECBFCC}">
      <dsp:nvSpPr>
        <dsp:cNvPr id="0" name=""/>
        <dsp:cNvSpPr/>
      </dsp:nvSpPr>
      <dsp:spPr>
        <a:xfrm>
          <a:off x="2116899" y="1314986"/>
          <a:ext cx="1540699" cy="1014412"/>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effectLst>
                <a:outerShdw blurRad="38100" dist="38100" dir="2700000" algn="tl">
                  <a:srgbClr val="000000">
                    <a:alpha val="43137"/>
                  </a:srgbClr>
                </a:outerShdw>
              </a:effectLst>
            </a:rPr>
            <a:t>Behavioral</a:t>
          </a:r>
          <a:endParaRPr lang="en-US" sz="1800" kern="1200" dirty="0">
            <a:solidFill>
              <a:srgbClr val="000000"/>
            </a:solidFill>
            <a:effectLst>
              <a:outerShdw blurRad="38100" dist="38100" dir="2700000" algn="tl">
                <a:srgbClr val="000000">
                  <a:alpha val="43137"/>
                </a:srgbClr>
              </a:outerShdw>
            </a:effectLst>
          </a:endParaRPr>
        </a:p>
      </dsp:txBody>
      <dsp:txXfrm>
        <a:off x="2116899" y="1314986"/>
        <a:ext cx="1540699" cy="1014412"/>
      </dsp:txXfrm>
    </dsp:sp>
    <dsp:sp modelId="{B97333A1-3002-481E-BB67-A0DBF8295FFE}">
      <dsp:nvSpPr>
        <dsp:cNvPr id="0" name=""/>
        <dsp:cNvSpPr/>
      </dsp:nvSpPr>
      <dsp:spPr>
        <a:xfrm>
          <a:off x="1281951" y="636149"/>
          <a:ext cx="1499352" cy="1014412"/>
        </a:xfrm>
        <a:prstGeom prst="ellipse">
          <a:avLst/>
        </a:prstGeom>
        <a:solidFill>
          <a:schemeClr val="accent6">
            <a:lumMod val="40000"/>
            <a:lumOff val="6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effectLst>
                <a:outerShdw blurRad="38100" dist="38100" dir="2700000" algn="tl">
                  <a:srgbClr val="000000">
                    <a:alpha val="43137"/>
                  </a:srgbClr>
                </a:outerShdw>
              </a:effectLst>
            </a:rPr>
            <a:t>Cognitive</a:t>
          </a:r>
          <a:endParaRPr lang="en-US" sz="1800" kern="1200" dirty="0">
            <a:solidFill>
              <a:schemeClr val="bg1"/>
            </a:solidFill>
            <a:effectLst>
              <a:outerShdw blurRad="38100" dist="38100" dir="2700000" algn="tl">
                <a:srgbClr val="000000">
                  <a:alpha val="43137"/>
                </a:srgbClr>
              </a:outerShdw>
            </a:effectLst>
          </a:endParaRPr>
        </a:p>
      </dsp:txBody>
      <dsp:txXfrm>
        <a:off x="1281951" y="636149"/>
        <a:ext cx="1499352" cy="1014412"/>
      </dsp:txXfrm>
    </dsp:sp>
    <dsp:sp modelId="{9131C85E-61FA-4D8A-AD64-55BFF6821477}">
      <dsp:nvSpPr>
        <dsp:cNvPr id="0" name=""/>
        <dsp:cNvSpPr/>
      </dsp:nvSpPr>
      <dsp:spPr>
        <a:xfrm>
          <a:off x="2485072" y="308688"/>
          <a:ext cx="1426527" cy="1014412"/>
        </a:xfrm>
        <a:prstGeom prst="ellipse">
          <a:avLst/>
        </a:prstGeom>
        <a:solidFill>
          <a:schemeClr val="accent5">
            <a:hueOff val="2796788"/>
            <a:satOff val="757"/>
            <a:lumOff val="-11178"/>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effectLst>
                <a:outerShdw blurRad="38100" dist="38100" dir="2700000" algn="tl">
                  <a:srgbClr val="000000">
                    <a:alpha val="43137"/>
                  </a:srgbClr>
                </a:outerShdw>
              </a:effectLst>
            </a:rPr>
            <a:t>Affective</a:t>
          </a:r>
          <a:endParaRPr lang="en-US" sz="1800" kern="1200" dirty="0">
            <a:solidFill>
              <a:srgbClr val="000000"/>
            </a:solidFill>
            <a:effectLst>
              <a:outerShdw blurRad="38100" dist="38100" dir="2700000" algn="tl">
                <a:srgbClr val="000000">
                  <a:alpha val="43137"/>
                </a:srgbClr>
              </a:outerShdw>
            </a:effectLst>
          </a:endParaRPr>
        </a:p>
      </dsp:txBody>
      <dsp:txXfrm>
        <a:off x="2485072" y="308688"/>
        <a:ext cx="1426527" cy="1014412"/>
      </dsp:txXfrm>
    </dsp:sp>
    <dsp:sp modelId="{D48202C2-1942-4B56-87D1-D51AFD125F48}">
      <dsp:nvSpPr>
        <dsp:cNvPr id="0" name=""/>
        <dsp:cNvSpPr/>
      </dsp:nvSpPr>
      <dsp:spPr>
        <a:xfrm>
          <a:off x="463554" y="379903"/>
          <a:ext cx="4724741" cy="2846995"/>
        </a:xfrm>
        <a:prstGeom prst="funnel">
          <a:avLst/>
        </a:prstGeom>
        <a:solidFill>
          <a:schemeClr val="lt1">
            <a:hueOff val="0"/>
            <a:satOff val="0"/>
            <a:lumOff val="0"/>
            <a:alpha val="15000"/>
          </a:schemeClr>
        </a:solidFill>
        <a:ln w="1905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841451" y="0"/>
            <a:ext cx="2938780" cy="49633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170CA0A-FEF4-4828-B9CC-57087ECB5F42}" type="datetimeFigureOut">
              <a:rPr lang="en-US"/>
              <a:pPr>
                <a:defRPr/>
              </a:pPr>
              <a:t>9/9/2014</a:t>
            </a:fld>
            <a:endParaRPr lang="en-US" dirty="0"/>
          </a:p>
        </p:txBody>
      </p:sp>
      <p:sp>
        <p:nvSpPr>
          <p:cNvPr id="4" name="Footer Placeholder 3"/>
          <p:cNvSpPr>
            <a:spLocks noGrp="1"/>
          </p:cNvSpPr>
          <p:nvPr>
            <p:ph type="ftr" sz="quarter" idx="2"/>
          </p:nvPr>
        </p:nvSpPr>
        <p:spPr>
          <a:xfrm>
            <a:off x="0" y="9428583"/>
            <a:ext cx="2938780" cy="496332"/>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1451" y="9428583"/>
            <a:ext cx="2938780"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3756A8B-8DB7-436A-9378-556BEB84EE7B}"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61B2150-8261-4172-9450-3D54DA78EFDE}" type="datetimeFigureOut">
              <a:rPr lang="en-US"/>
              <a:pPr>
                <a:defRPr/>
              </a:pPr>
              <a:t>9/9/2014</a:t>
            </a:fld>
            <a:endParaRPr lang="en-US" dirty="0"/>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F6DE2E8-DFB9-4D1E-8D16-482321FDAFC5}"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Chapter 3 is a focus on Attitudes and Job Satisfaction. Managers should be interested in their employees’ attitudes because attitudes give warnings of potential problems and influence behavior. Creating a satisfied workforce is hardly a guarantee of successful organizational performance, but evidence strongly suggests that whatever managers can do to improve employee attitudes will likely result in heightened organizational effectiveness. Let’s begin with the Learning Objectives of this chapter.</a:t>
            </a:r>
          </a:p>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A04C93-210E-47BE-9586-C0CC3367A907}"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Pay has an influence on job satisfaction but not as much as one might think.  Typically, once a worker exceeds $40,000 per year, pay has limited impact on the level of satisfied workers.</a:t>
            </a:r>
          </a:p>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03EC6E-EDA6-4E0C-9495-11C1C4C3E5E4}"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Personality also plays a role in Job Satisfaction. Research has shown that people who have positive </a:t>
            </a:r>
            <a:r>
              <a:rPr lang="en-US" b="1" smtClean="0"/>
              <a:t>core self-evaluations</a:t>
            </a:r>
            <a:r>
              <a:rPr lang="en-US" smtClean="0"/>
              <a:t> who believe in their inner worth and basic competence—are more satisfied with their jobs than those with negative core self-evaluations.   Not only do they see their work as more fulfilling and challenging, they are more likely to gravitate toward challenging jobs in the first place. Those with negative </a:t>
            </a:r>
            <a:r>
              <a:rPr lang="en-US" b="1" smtClean="0"/>
              <a:t>core self-evaluations</a:t>
            </a:r>
            <a:r>
              <a:rPr lang="en-US" smtClean="0"/>
              <a:t> set less ambitious goals and are more likely to give up when confronting difficulties. </a:t>
            </a:r>
          </a:p>
          <a:p>
            <a:pPr>
              <a:spcBef>
                <a:spcPct val="0"/>
              </a:spcBef>
            </a:pPr>
            <a:endParaRPr lang="en-US" smtClean="0">
              <a:latin typeface="Times New Roman" pitchFamily="18" charset="0"/>
            </a:endParaRPr>
          </a:p>
          <a:p>
            <a:pPr>
              <a:spcBef>
                <a:spcPct val="0"/>
              </a:spcBef>
            </a:pPr>
            <a:endParaRPr lang="en-US" smtClean="0"/>
          </a:p>
          <a:p>
            <a:pPr>
              <a:spcBef>
                <a:spcPct val="0"/>
              </a:spcBef>
            </a:pPr>
            <a:endParaRPr lang="en-US" smtClean="0">
              <a:latin typeface="Times New Roman" pitchFamily="18" charset="0"/>
            </a:endParaRP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FC6A91-6213-45C4-88F5-6A51F43BC1FA}"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r>
              <a:rPr lang="en-US" smtClean="0"/>
              <a:t>There are a number of ways employees can express job dissatisfaction. These include </a:t>
            </a:r>
            <a:r>
              <a:rPr lang="en-US" b="1" smtClean="0"/>
              <a:t>Exit</a:t>
            </a:r>
            <a:r>
              <a:rPr lang="en-US" smtClean="0"/>
              <a:t>: a Behavior directed toward leaving the organization, including looking for a new position as well as resigning. Additionally </a:t>
            </a:r>
            <a:r>
              <a:rPr lang="en-US" b="1" smtClean="0"/>
              <a:t>Voice</a:t>
            </a:r>
            <a:r>
              <a:rPr lang="en-US" smtClean="0"/>
              <a:t> is actively and constructively attempting to improve conditions, including suggesting improvements, discussing problems with superiors, and some forms of union activity. </a:t>
            </a:r>
            <a:r>
              <a:rPr lang="en-US" b="1" smtClean="0"/>
              <a:t>Loyalty</a:t>
            </a:r>
            <a:r>
              <a:rPr lang="en-US" smtClean="0"/>
              <a:t> is passively, but optimistically, waiting for conditions to improve, including speaking up for the organization in the face of external criticism, and trusting the organization and its management to “do the right thing.” Lastly, </a:t>
            </a:r>
            <a:r>
              <a:rPr lang="en-US" b="1" smtClean="0"/>
              <a:t>Neglect</a:t>
            </a:r>
            <a:r>
              <a:rPr lang="en-US" smtClean="0"/>
              <a:t> involves passively allowing conditions to worsen, including chronic absenteeism or lateness, reduced effort, and increased error rate. Exit and neglect behaviors encompass our performance variables—productivity, absenteeism, and turnover. Voice and loyalty are constructive behaviors allow individuals to tolerate unpleasant situations or to revive satisfactory working conditions. It helps us to understand situations, such as those sometimes found among unionized workers, where low job satisfaction is coupled with low turnover. </a:t>
            </a:r>
          </a:p>
          <a:p>
            <a:pPr>
              <a:spcBef>
                <a:spcPct val="0"/>
              </a:spcBef>
            </a:pPr>
            <a:endParaRPr lang="en-US" smtClean="0">
              <a:latin typeface="Times New Roman" pitchFamily="18" charset="0"/>
            </a:endParaRPr>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7FD740-A58A-47B8-AD6D-B9EBADCBEE2A}"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Times New Roman" pitchFamily="18" charset="0"/>
            </a:endParaRPr>
          </a:p>
          <a:p>
            <a:pPr>
              <a:spcBef>
                <a:spcPct val="0"/>
              </a:spcBef>
            </a:pPr>
            <a:endParaRPr lang="en-US" smtClean="0"/>
          </a:p>
          <a:p>
            <a:pPr>
              <a:spcBef>
                <a:spcPct val="0"/>
              </a:spcBef>
            </a:pPr>
            <a:r>
              <a:rPr lang="en-US" smtClean="0"/>
              <a:t>Some take-away ideas from this chapter on Attitudes and Job Satisfaction can be excellent guidelines for management skill development. Understanding these dimensions of Attitudes and Job Satisfaction will permit a manger’s focus on the skills to apply them to the employee/employer relationship. First, satisfied and committed employees have lower rates of turnover, absenteeism, and withdrawal behaviors. They also perform better on the job. Second, given that managers want to keep resignations and absences down—especially among their most productive employees—they’ll want to do things that generate positive job attitudes. Third, managers will also want to measure job attitudes effectively so they can tell how employees are reacting to their work. As one review put it, “A sound measurement of overall job attitude is one of the most useful pieces of information an organization can have about its employees.” The most important thing managers can do to raise employee satisfaction is focus on the intrinsic parts of the job, such as making the work challenging and interesting. Lastly, paying employees poorly will likely not attract high-quality employees to the organization or keep high performers, managers should realize that high pay alone is unlikely to create a satisfying work environment.</a:t>
            </a:r>
          </a:p>
          <a:p>
            <a:pPr>
              <a:spcBef>
                <a:spcPct val="0"/>
              </a:spcBef>
            </a:pPr>
            <a:endParaRPr lang="en-US" smtClean="0">
              <a:latin typeface="Times New Roman" pitchFamily="18" charset="0"/>
            </a:endParaRP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AE461D-39FC-4C5B-8367-1349D0B985E4}"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Attitudes are evaluative statements or judgments concerning objects, people, or events.  Attitudes are made up of three components.  The cognitive component is made up of the belief in the way things are.  The affective component is the more critical part of the attitude as it is calls upon the emotions or feelings.  The behavioral component describes the intention to behave in a certain way toward someone or something.    These three components work together to aid in our understanding of the complexity of an attitude.</a:t>
            </a: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FA361A-F9D9-45EA-B747-B2A427BFFC53}"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latin typeface="Times New Roman" pitchFamily="18" charset="0"/>
              </a:rPr>
              <a:t>Sometimes we observe people who will change what they say so it doesn’t contradict their behavior.    When attitudes and behaviors don’t line up, individuals will experience cognitive dissonance.  This incongruity is uncomfortable and individuals will seek to reduce the dissonance to find consistency.    </a:t>
            </a:r>
          </a:p>
          <a:p>
            <a:pPr>
              <a:spcBef>
                <a:spcPct val="0"/>
              </a:spcBef>
            </a:pPr>
            <a:endParaRPr lang="en-US" dirty="0" smtClean="0">
              <a:latin typeface="Times New Roman" pitchFamily="18" charset="0"/>
            </a:endParaRPr>
          </a:p>
          <a:p>
            <a:pPr>
              <a:spcBef>
                <a:spcPct val="0"/>
              </a:spcBef>
            </a:pPr>
            <a:r>
              <a:rPr lang="en-US" dirty="0" smtClean="0">
                <a:latin typeface="Times New Roman" pitchFamily="18" charset="0"/>
              </a:rPr>
              <a:t>People are willing to live with some discomfort but the degree to which this is true depends upon the importance of the elements, how much influences the individual has in the situation, and the rewards available.</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8DFB07-04CB-4466-8ED7-CDDB15B35874}"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Some variables do moderate the relationship between attitude and behavior.   These factors include the importance of the attitude to the person, the correspondence of the attitude to the behavior, the accessibility of the attitude, the existence of social pressures on behavior, and the personal and direct experience of the attitude.  </a:t>
            </a:r>
          </a:p>
          <a:p>
            <a:pPr>
              <a:spcBef>
                <a:spcPct val="0"/>
              </a:spcBef>
            </a:pPr>
            <a:endParaRPr lang="en-US" smtClean="0">
              <a:latin typeface="Times New Roman" pitchFamily="18" charset="0"/>
            </a:endParaRPr>
          </a:p>
          <a:p>
            <a:pPr>
              <a:spcBef>
                <a:spcPct val="0"/>
              </a:spcBef>
            </a:pPr>
            <a:r>
              <a:rPr lang="en-US" smtClean="0">
                <a:latin typeface="Times New Roman" pitchFamily="18" charset="0"/>
              </a:rPr>
              <a:t>These mitigating variables will affect the ability to predict how a certain attitude will predict behavior. The mitigating variables must be considered in the analysis process to alter what might be considered standard response as behavior to a specific attitude.</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3235A5-33FF-4559-93ED-E3FF18D05AD3}"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lvl="1">
              <a:spcBef>
                <a:spcPct val="0"/>
              </a:spcBef>
            </a:pPr>
            <a:r>
              <a:rPr lang="en-US" smtClean="0"/>
              <a:t>OB focuses our attention on a very limited number of job-related attitudes. Most of the research in OB has been concerned with three attitudes: job satisfaction, job involvement, and organizational commitment. </a:t>
            </a:r>
            <a:r>
              <a:rPr lang="en-US" smtClean="0">
                <a:latin typeface="Times New Roman" pitchFamily="18" charset="0"/>
              </a:rPr>
              <a:t>The field of Organizational Behavior focuses on how attitudes will influence the workplace.  There are several major job attitudes we will look at throughout the book.  The first is job satisfaction, which is the positive feeling about the job resulting from an evaluation of its characteristics.  The second is job involvement.  Job involvement looks at the degree of psychological identification with the job.  An additional job attitude is logical empowerment, the belief in the degree of influence </a:t>
            </a:r>
            <a:r>
              <a:rPr lang="en-US" smtClean="0"/>
              <a:t>their work environment, their competence, the meaningfulness of their job, and their perceived autonomy. </a:t>
            </a:r>
          </a:p>
          <a:p>
            <a:pPr>
              <a:spcBef>
                <a:spcPct val="0"/>
              </a:spcBef>
            </a:pPr>
            <a:endParaRPr lang="en-US" smtClean="0">
              <a:latin typeface="Times New Roman" pitchFamily="18" charset="0"/>
            </a:endParaRPr>
          </a:p>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F0AE3A-C64D-4C70-9F27-E071314CEB0A}"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A very important job attitude is organizational commitment or identifying with a particular organization and its goals.  There are three dimensions to this job attitude – affective, continuance commitment, and normative.</a:t>
            </a:r>
          </a:p>
          <a:p>
            <a:pPr>
              <a:spcBef>
                <a:spcPct val="0"/>
              </a:spcBef>
            </a:pPr>
            <a:endParaRPr lang="en-US" smtClean="0">
              <a:latin typeface="Times New Roman" pitchFamily="18" charset="0"/>
            </a:endParaRPr>
          </a:p>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37F133-AEBD-4ECF-A1D0-721F30F611D9}"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Perceived Organizational Support is the degree to which employees believe the organization values their contribution and cares about their well-being. The perception of fairness in the employees mind is a key factor in determining employees’ willingness to work hard for the organization. In addition, employees have a higher POS when they perceive they have some input to decision-making processes. </a:t>
            </a:r>
            <a:r>
              <a:rPr lang="en-US" smtClean="0"/>
              <a:t>Employees with strong POS perceptions have been found more likely to have higher levels of organizational citizenship behaviors, lower levels of tardiness, and better customer service. </a:t>
            </a:r>
            <a:endParaRPr lang="en-US" smtClean="0">
              <a:latin typeface="Times New Roman" pitchFamily="18" charset="0"/>
            </a:endParaRPr>
          </a:p>
          <a:p>
            <a:pPr>
              <a:spcBef>
                <a:spcPct val="0"/>
              </a:spcBef>
            </a:pPr>
            <a:endParaRPr lang="en-US" smtClean="0">
              <a:latin typeface="Times New Roman" pitchFamily="18" charset="0"/>
            </a:endParaRPr>
          </a:p>
          <a:p>
            <a:pPr>
              <a:spcBef>
                <a:spcPct val="0"/>
              </a:spcBef>
            </a:pPr>
            <a:endParaRPr lang="en-US" smtClean="0">
              <a:latin typeface="Times New Roman" pitchFamily="18" charset="0"/>
            </a:endParaRPr>
          </a:p>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49E0B9-F2C1-4AD6-B7CF-08A4C959118B}"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18" charset="0"/>
              </a:rPr>
              <a:t>There is a high degree of overlap between the different job attitudes.  If a worker has higher job satisfaction, they tend to be more engaged and show a stronger commitment to the organization.  Researchers are looking into trying to find ways to measure the different attitudes to get at their distinctiveness.</a:t>
            </a:r>
            <a:r>
              <a:rPr lang="en-US" smtClean="0"/>
              <a:t> This overlap can cause considerable confusion when trying to assess them.</a:t>
            </a:r>
            <a:endParaRPr lang="en-US" smtClean="0">
              <a:latin typeface="Times New Roman" pitchFamily="18" charset="0"/>
            </a:endParaRP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A414BE-4640-4F54-8F0D-F34C8A366A9D}"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latin typeface="Times New Roman" pitchFamily="18" charset="0"/>
              </a:rPr>
              <a:t>Job satisfaction is defined as a positive feeling about a job resulting from an evaluation of its characteristics. This is an important job attitude because it incorporates so many of the other measures.  There are multiple ways to measure job satisfaction, but the most accurate way is to ask the question if people are satisfied in their jobs and provide them with a scale to report their degree of satisfaction. </a:t>
            </a:r>
            <a:r>
              <a:rPr lang="en-US" dirty="0" smtClean="0"/>
              <a:t>The single global rating is a response to one question, such as “All things considered, how satisfied are you with your job?” Respondents circle a number between 1 and 5 on a scale from “highly satisfied” “highly dissatisfied.” The second method, the summation of job facets, is more sophisticated. It identifies key elements in a job such as the nature of the work, supervision, present pay, promotion opportunities, and relations with coworkers.</a:t>
            </a:r>
          </a:p>
          <a:p>
            <a:pPr>
              <a:spcBef>
                <a:spcPct val="0"/>
              </a:spcBef>
            </a:pPr>
            <a:endParaRPr lang="en-US" dirty="0" smtClean="0">
              <a:latin typeface="Times New Roman" pitchFamily="18" charset="0"/>
            </a:endParaRPr>
          </a:p>
          <a:p>
            <a:pPr>
              <a:spcBef>
                <a:spcPct val="0"/>
              </a:spcBef>
            </a:pPr>
            <a:endParaRPr lang="en-US" dirty="0" smtClean="0">
              <a:latin typeface="Times New Roman" pitchFamily="18" charset="0"/>
            </a:endParaRP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C45532-3184-437B-AC74-2E0DED0891C7}"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6EEF6DC-8A90-4E72-A7A3-7BC3BEA125A3}" type="datetimeFigureOut">
              <a:rPr lang="en-US" smtClean="0"/>
              <a:t>9/9/2014</a:t>
            </a:fld>
            <a:endParaRPr lang="en-US"/>
          </a:p>
        </p:txBody>
      </p:sp>
      <p:sp>
        <p:nvSpPr>
          <p:cNvPr id="2" name="Footer Placeholder 1"/>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r>
              <a:rPr lang="en-US" smtClean="0"/>
              <a:t>1-</a:t>
            </a:r>
            <a:fld id="{76A10CCE-3E04-4B19-B9D1-AE87837B600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27C3356D-CCAB-4DDE-82AD-A2A2A1B8A29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71B1AAB0-60F4-499D-8ADF-05BD179DE89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6EEF6DC-8A90-4E72-A7A3-7BC3BEA125A3}" type="datetimeFigureOut">
              <a:rPr lang="en-US" smtClean="0"/>
              <a:t>9/9/2014</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r>
              <a:rPr lang="en-US" smtClean="0"/>
              <a:t>Copyright © 2013 Pearson Education, Inc. publishing as Prentice Hall</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r>
              <a:rPr lang="en-US" smtClean="0"/>
              <a:t>1-</a:t>
            </a:r>
            <a:fld id="{AA6F36A9-0C7E-44AC-AF41-F3CA0BE3C1B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6EEF6DC-8A90-4E72-A7A3-7BC3BEA125A3}" type="datetimeFigureOut">
              <a:rPr lang="en-US" smtClean="0"/>
              <a:t>9/9/2014</a:t>
            </a:fld>
            <a:endParaRPr lang="en-US"/>
          </a:p>
        </p:txBody>
      </p:sp>
      <p:sp>
        <p:nvSpPr>
          <p:cNvPr id="11" name="Footer Placeholder 10"/>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16" name="Slide Number Placeholder 15"/>
          <p:cNvSpPr>
            <a:spLocks noGrp="1"/>
          </p:cNvSpPr>
          <p:nvPr>
            <p:ph type="sldNum" sz="quarter" idx="12"/>
          </p:nvPr>
        </p:nvSpPr>
        <p:spPr/>
        <p:txBody>
          <a:bodyPr/>
          <a:lstStyle/>
          <a:p>
            <a:pPr>
              <a:defRPr/>
            </a:pPr>
            <a:fld id="{C11B33AF-8EE2-4636-B8D8-5A199F1FCD3C}"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31" name="Slide Number Placeholder 30"/>
          <p:cNvSpPr>
            <a:spLocks noGrp="1"/>
          </p:cNvSpPr>
          <p:nvPr>
            <p:ph type="sldNum" sz="quarter" idx="12"/>
          </p:nvPr>
        </p:nvSpPr>
        <p:spPr/>
        <p:txBody>
          <a:bodyPr/>
          <a:lstStyle/>
          <a:p>
            <a:pPr>
              <a:defRPr/>
            </a:pPr>
            <a:fld id="{0987CA69-76D3-4D64-86B8-6FBE89D9DB3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2D516326-200B-4B3E-9FEA-DF8B83B48DCE}"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533333E1-DBA2-451C-AC41-4695BCCE923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7" name="Slide Number Placeholder 6"/>
          <p:cNvSpPr>
            <a:spLocks noGrp="1"/>
          </p:cNvSpPr>
          <p:nvPr>
            <p:ph type="sldNum" sz="quarter" idx="12"/>
          </p:nvPr>
        </p:nvSpPr>
        <p:spPr/>
        <p:txBody>
          <a:bodyPr/>
          <a:lstStyle/>
          <a:p>
            <a:pPr>
              <a:defRPr/>
            </a:pPr>
            <a:fld id="{A58F24DF-5327-4395-A6C9-8369A2ABA73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7" name="Slide Number Placeholder 6"/>
          <p:cNvSpPr>
            <a:spLocks noGrp="1"/>
          </p:cNvSpPr>
          <p:nvPr>
            <p:ph type="sldNum" sz="quarter" idx="12"/>
          </p:nvPr>
        </p:nvSpPr>
        <p:spPr/>
        <p:txBody>
          <a:bodyPr/>
          <a:lstStyle/>
          <a:p>
            <a:pPr>
              <a:defRPr/>
            </a:pPr>
            <a:fld id="{16C0C38E-A6C5-45A5-965E-B591454394D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2013 Pearson Education, Inc. publishing as Prentice Hall</a:t>
            </a:r>
            <a:endParaRPr lang="en-US"/>
          </a:p>
        </p:txBody>
      </p:sp>
      <p:sp>
        <p:nvSpPr>
          <p:cNvPr id="31" name="Slide Number Placeholder 30"/>
          <p:cNvSpPr>
            <a:spLocks noGrp="1"/>
          </p:cNvSpPr>
          <p:nvPr>
            <p:ph type="sldNum" sz="quarter" idx="12"/>
          </p:nvPr>
        </p:nvSpPr>
        <p:spPr/>
        <p:txBody>
          <a:bodyPr/>
          <a:lstStyle/>
          <a:p>
            <a:pPr>
              <a:defRPr/>
            </a:pPr>
            <a:fld id="{F77F5B54-9033-4116-994F-16832B8081F6}"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6EEF6DC-8A90-4E72-A7A3-7BC3BEA125A3}" type="datetimeFigureOut">
              <a:rPr lang="en-US" smtClean="0"/>
              <a:t>9/9/2014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Copyright © 2013 Pearson Education, Inc. publishing as Prentice Hall</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1-</a:t>
            </a:r>
            <a:fld id="{B1290A6B-6278-430B-8302-9BF2161242C5}"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57200" y="5286895"/>
            <a:ext cx="8458200" cy="788891"/>
          </a:xfrm>
        </p:spPr>
        <p:txBody>
          <a:bodyPr>
            <a:normAutofit fontScale="90000"/>
          </a:bodyPr>
          <a:lstStyle/>
          <a:p>
            <a:pPr algn="r" fontAlgn="auto">
              <a:spcAft>
                <a:spcPts val="0"/>
              </a:spcAft>
              <a:defRPr/>
            </a:pPr>
            <a:r>
              <a:rPr lang="en-US" sz="2400" dirty="0" smtClean="0"/>
              <a:t>Organizational Behavior</a:t>
            </a:r>
            <a:br>
              <a:rPr lang="en-US" sz="2400" dirty="0" smtClean="0"/>
            </a:br>
            <a:r>
              <a:rPr lang="en-US" sz="2400" dirty="0" smtClean="0"/>
              <a:t>15th Ed</a:t>
            </a:r>
            <a:endParaRPr lang="en-US" sz="2400" dirty="0"/>
          </a:p>
        </p:txBody>
      </p:sp>
      <p:sp>
        <p:nvSpPr>
          <p:cNvPr id="10" name="Subtitle 9"/>
          <p:cNvSpPr>
            <a:spLocks noGrp="1"/>
          </p:cNvSpPr>
          <p:nvPr>
            <p:ph type="subTitle" idx="1"/>
          </p:nvPr>
        </p:nvSpPr>
        <p:spPr/>
        <p:txBody>
          <a:bodyPr>
            <a:normAutofit fontScale="92500" lnSpcReduction="20000"/>
          </a:bodyPr>
          <a:lstStyle/>
          <a:p>
            <a:pPr fontAlgn="auto">
              <a:spcAft>
                <a:spcPts val="0"/>
              </a:spcAft>
              <a:defRPr/>
            </a:pPr>
            <a:endParaRPr lang="en-US" dirty="0" smtClean="0"/>
          </a:p>
          <a:p>
            <a:pPr fontAlgn="auto">
              <a:spcAft>
                <a:spcPts val="0"/>
              </a:spcAft>
              <a:defRPr/>
            </a:pPr>
            <a:r>
              <a:rPr lang="en-US" sz="3600" b="1" dirty="0" smtClean="0">
                <a:effectLst>
                  <a:outerShdw blurRad="38100" dist="38100" dir="2700000" algn="tl">
                    <a:srgbClr val="000000">
                      <a:alpha val="43137"/>
                    </a:srgbClr>
                  </a:outerShdw>
                </a:effectLst>
              </a:rPr>
              <a:t>Attitudes and Job Satisfaction</a:t>
            </a:r>
            <a:endParaRPr lang="en-US" sz="3600" b="1"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pPr>
              <a:defRPr/>
            </a:pPr>
            <a:r>
              <a:rPr lang="en-US"/>
              <a:t>3-</a:t>
            </a:r>
            <a:fld id="{60EF28BD-D26E-493F-A3F6-2EEBC4556EBE}" type="slidenum">
              <a:rPr lang="en-US"/>
              <a:pPr>
                <a:defRPr/>
              </a:pPr>
              <a:t>1</a:t>
            </a:fld>
            <a:endParaRPr lang="en-US"/>
          </a:p>
        </p:txBody>
      </p:sp>
      <p:sp>
        <p:nvSpPr>
          <p:cNvPr id="16389" name="TextBox 41"/>
          <p:cNvSpPr txBox="1">
            <a:spLocks noChangeArrowheads="1"/>
          </p:cNvSpPr>
          <p:nvPr/>
        </p:nvSpPr>
        <p:spPr bwMode="auto">
          <a:xfrm>
            <a:off x="4002088" y="2232025"/>
            <a:ext cx="5022850" cy="457200"/>
          </a:xfrm>
          <a:prstGeom prst="rect">
            <a:avLst/>
          </a:prstGeom>
          <a:noFill/>
          <a:ln w="9525">
            <a:noFill/>
            <a:miter lim="800000"/>
            <a:headEnd/>
            <a:tailEnd/>
          </a:ln>
        </p:spPr>
        <p:txBody>
          <a:bodyPr>
            <a:spAutoFit/>
          </a:bodyPr>
          <a:lstStyle/>
          <a:p>
            <a:pPr algn="r"/>
            <a:r>
              <a:rPr lang="en-US" sz="2400" b="1">
                <a:latin typeface="Perpetua Titling MT" pitchFamily="18" charset="0"/>
              </a:rPr>
              <a:t>Robbins and Judge</a:t>
            </a:r>
          </a:p>
        </p:txBody>
      </p:sp>
      <p:sp>
        <p:nvSpPr>
          <p:cNvPr id="16390" name="TextBox 42"/>
          <p:cNvSpPr txBox="1">
            <a:spLocks noChangeArrowheads="1"/>
          </p:cNvSpPr>
          <p:nvPr/>
        </p:nvSpPr>
        <p:spPr bwMode="auto">
          <a:xfrm>
            <a:off x="457200" y="741363"/>
            <a:ext cx="4660900" cy="2308225"/>
          </a:xfrm>
          <a:prstGeom prst="rect">
            <a:avLst/>
          </a:prstGeom>
          <a:noFill/>
          <a:ln w="9525">
            <a:noFill/>
            <a:miter lim="800000"/>
            <a:headEnd/>
            <a:tailEnd/>
          </a:ln>
        </p:spPr>
        <p:txBody>
          <a:bodyPr>
            <a:spAutoFit/>
          </a:bodyPr>
          <a:lstStyle/>
          <a:p>
            <a:r>
              <a:rPr lang="en-US" sz="4000" i="1">
                <a:latin typeface="Perpetua Titling MT" pitchFamily="18" charset="0"/>
              </a:rPr>
              <a:t>Chapter</a:t>
            </a:r>
            <a:r>
              <a:rPr lang="en-US" sz="6000" i="1">
                <a:latin typeface="Perpetua Titling MT" pitchFamily="18" charset="0"/>
              </a:rPr>
              <a:t> </a:t>
            </a:r>
            <a:r>
              <a:rPr lang="en-US" sz="14400" i="1">
                <a:latin typeface="Perpetua Titling MT" pitchFamily="18" charset="0"/>
              </a:rPr>
              <a:t>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8275"/>
          </a:xfrm>
        </p:spPr>
        <p:txBody>
          <a:bodyPr>
            <a:noAutofit/>
          </a:bodyPr>
          <a:lstStyle/>
          <a:p>
            <a:pPr fontAlgn="auto">
              <a:spcAft>
                <a:spcPts val="0"/>
              </a:spcAft>
              <a:defRPr/>
            </a:pPr>
            <a:r>
              <a:rPr lang="en-US" sz="3600" dirty="0" smtClean="0"/>
              <a:t> </a:t>
            </a:r>
            <a:r>
              <a:rPr lang="en-US" sz="3600" dirty="0" smtClean="0"/>
              <a:t>Causes of Job Satisfaction</a:t>
            </a:r>
            <a:endParaRPr lang="en-US" sz="3600" dirty="0"/>
          </a:p>
        </p:txBody>
      </p:sp>
      <p:sp>
        <p:nvSpPr>
          <p:cNvPr id="16" name="Content Placeholder 15"/>
          <p:cNvSpPr>
            <a:spLocks noGrp="1"/>
          </p:cNvSpPr>
          <p:nvPr>
            <p:ph idx="1"/>
          </p:nvPr>
        </p:nvSpPr>
        <p:spPr>
          <a:xfrm>
            <a:off x="457200" y="1197033"/>
            <a:ext cx="8229600" cy="3962400"/>
          </a:xfrm>
        </p:spPr>
        <p:txBody>
          <a:bodyPr/>
          <a:lstStyle/>
          <a:p>
            <a:pPr fontAlgn="auto">
              <a:spcAft>
                <a:spcPts val="0"/>
              </a:spcAft>
              <a:defRPr/>
            </a:pPr>
            <a:r>
              <a:rPr lang="en-US" dirty="0" smtClean="0"/>
              <a:t>Pay influences job satisfaction only to a point.</a:t>
            </a:r>
          </a:p>
          <a:p>
            <a:pPr lvl="1" fontAlgn="auto">
              <a:spcAft>
                <a:spcPts val="0"/>
              </a:spcAft>
              <a:defRPr/>
            </a:pPr>
            <a:r>
              <a:rPr lang="en-US" sz="2400" dirty="0" smtClean="0"/>
              <a:t>After about $40,000 per year (in the U.S.), there is no relationship between amount of pay and job satisfaction. </a:t>
            </a:r>
          </a:p>
          <a:p>
            <a:pPr lvl="1" fontAlgn="auto">
              <a:spcAft>
                <a:spcPts val="0"/>
              </a:spcAft>
              <a:defRPr/>
            </a:pPr>
            <a:r>
              <a:rPr lang="en-US" sz="2400" dirty="0" smtClean="0"/>
              <a:t>Money may bring happiness, but not necessarily job satisfaction.</a:t>
            </a:r>
          </a:p>
          <a:p>
            <a:pPr lvl="1" fontAlgn="auto">
              <a:spcAft>
                <a:spcPts val="0"/>
              </a:spcAft>
              <a:buFont typeface="Wingdings" pitchFamily="2" charset="2"/>
              <a:buNone/>
              <a:defRPr/>
            </a:pPr>
            <a:endParaRPr lang="en-US" sz="2162" dirty="0" smtClean="0"/>
          </a:p>
          <a:p>
            <a:pPr lvl="1" fontAlgn="auto">
              <a:spcAft>
                <a:spcPts val="0"/>
              </a:spcAft>
              <a:buFont typeface="Wingdings" pitchFamily="2" charset="2"/>
              <a:buNone/>
              <a:defRPr/>
            </a:pPr>
            <a:endParaRPr lang="en-US" sz="2162" dirty="0" smtClean="0"/>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76FE4A28-7428-49E8-BFC6-DBEEB28B0052}" type="slidenum">
              <a:rPr lang="en-US"/>
              <a:pPr>
                <a:defRPr/>
              </a:pPr>
              <a:t>10</a:t>
            </a:fld>
            <a:endParaRPr lang="en-US"/>
          </a:p>
        </p:txBody>
      </p:sp>
      <p:pic>
        <p:nvPicPr>
          <p:cNvPr id="8" name="Picture 2"/>
          <p:cNvPicPr>
            <a:picLocks noChangeAspect="1"/>
          </p:cNvPicPr>
          <p:nvPr/>
        </p:nvPicPr>
        <p:blipFill>
          <a:blip r:embed="rId3"/>
          <a:srcRect/>
          <a:stretch>
            <a:fillRect/>
          </a:stretch>
        </p:blipFill>
        <p:spPr bwMode="auto">
          <a:xfrm>
            <a:off x="0" y="4056047"/>
            <a:ext cx="4372495" cy="2801953"/>
          </a:xfrm>
          <a:prstGeom prst="rect">
            <a:avLst/>
          </a:prstGeom>
          <a:noFill/>
          <a:ln w="9525">
            <a:noFill/>
            <a:miter lim="800000"/>
            <a:headEnd/>
            <a:tailEnd/>
          </a:ln>
        </p:spPr>
      </p:pic>
      <p:pic>
        <p:nvPicPr>
          <p:cNvPr id="9" name="Picture 2"/>
          <p:cNvPicPr>
            <a:picLocks noChangeAspect="1"/>
          </p:cNvPicPr>
          <p:nvPr/>
        </p:nvPicPr>
        <p:blipFill>
          <a:blip r:embed="rId4"/>
          <a:srcRect/>
          <a:stretch>
            <a:fillRect/>
          </a:stretch>
        </p:blipFill>
        <p:spPr bwMode="auto">
          <a:xfrm>
            <a:off x="5104015" y="4120153"/>
            <a:ext cx="4039984" cy="27461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463"/>
            <a:ext cx="8229600" cy="1143000"/>
          </a:xfrm>
        </p:spPr>
        <p:txBody>
          <a:bodyPr>
            <a:noAutofit/>
          </a:bodyPr>
          <a:lstStyle/>
          <a:p>
            <a:pPr fontAlgn="auto">
              <a:spcAft>
                <a:spcPts val="0"/>
              </a:spcAft>
              <a:defRPr/>
            </a:pPr>
            <a:r>
              <a:rPr lang="en-US" sz="3600" dirty="0" smtClean="0"/>
              <a:t> </a:t>
            </a:r>
            <a:r>
              <a:rPr lang="en-US" sz="3600" dirty="0" smtClean="0"/>
              <a:t>Causes of Job Satisfaction</a:t>
            </a:r>
            <a:endParaRPr lang="en-US" sz="3600" dirty="0"/>
          </a:p>
        </p:txBody>
      </p:sp>
      <p:sp>
        <p:nvSpPr>
          <p:cNvPr id="20" name="Content Placeholder 19"/>
          <p:cNvSpPr>
            <a:spLocks noGrp="1"/>
          </p:cNvSpPr>
          <p:nvPr>
            <p:ph idx="1"/>
          </p:nvPr>
        </p:nvSpPr>
        <p:spPr/>
        <p:txBody>
          <a:bodyPr/>
          <a:lstStyle/>
          <a:p>
            <a:pPr lvl="1" fontAlgn="auto">
              <a:spcAft>
                <a:spcPts val="0"/>
              </a:spcAft>
              <a:defRPr/>
            </a:pPr>
            <a:r>
              <a:rPr lang="en-US" b="1" dirty="0" smtClean="0"/>
              <a:t>Personality</a:t>
            </a:r>
            <a:r>
              <a:rPr lang="en-US" dirty="0" smtClean="0"/>
              <a:t> </a:t>
            </a:r>
            <a:r>
              <a:rPr lang="en-US" dirty="0" smtClean="0"/>
              <a:t>plays </a:t>
            </a:r>
            <a:r>
              <a:rPr lang="en-US" dirty="0" smtClean="0"/>
              <a:t>a role in Job Satisfaction.</a:t>
            </a:r>
          </a:p>
          <a:p>
            <a:pPr lvl="2" fontAlgn="auto">
              <a:spcAft>
                <a:spcPts val="0"/>
              </a:spcAft>
              <a:defRPr/>
            </a:pPr>
            <a:r>
              <a:rPr lang="en-US" sz="2800" dirty="0" smtClean="0"/>
              <a:t>People who have </a:t>
            </a:r>
            <a:r>
              <a:rPr lang="en-US" sz="2800" b="1" i="1" dirty="0" smtClean="0"/>
              <a:t>positive core self-evaluations</a:t>
            </a:r>
            <a:r>
              <a:rPr lang="en-US" sz="2800" dirty="0" smtClean="0"/>
              <a:t>, who believe in their inner worth and basic competence  are more satisfied with their jobs than those with negative core self-evaluations. </a:t>
            </a:r>
          </a:p>
          <a:p>
            <a:pPr lvl="2" fontAlgn="auto">
              <a:spcAft>
                <a:spcPts val="0"/>
              </a:spcAft>
              <a:defRPr/>
            </a:pPr>
            <a:r>
              <a:rPr lang="en-US" sz="2800" dirty="0" smtClean="0"/>
              <a:t>Those with </a:t>
            </a:r>
            <a:r>
              <a:rPr lang="en-US" sz="2800" b="1" i="1" dirty="0" smtClean="0"/>
              <a:t>negative core self-evaluations </a:t>
            </a:r>
            <a:r>
              <a:rPr lang="en-US" sz="2800" dirty="0" smtClean="0"/>
              <a:t>set less ambitious goals and are more likely to give up when confronting difficulties</a:t>
            </a:r>
            <a:r>
              <a:rPr lang="en-US" sz="2400" dirty="0" smtClean="0"/>
              <a:t>. </a:t>
            </a:r>
          </a:p>
          <a:p>
            <a:pPr fontAlgn="auto">
              <a:spcAft>
                <a:spcPts val="0"/>
              </a:spcAft>
              <a:defRPr/>
            </a:pPr>
            <a:endParaRPr lang="en-US" dirty="0"/>
          </a:p>
        </p:txBody>
      </p:sp>
      <p:sp>
        <p:nvSpPr>
          <p:cNvPr id="6" name="Slide Number Placeholder 5"/>
          <p:cNvSpPr>
            <a:spLocks noGrp="1"/>
          </p:cNvSpPr>
          <p:nvPr>
            <p:ph type="sldNum" sz="quarter" idx="12"/>
          </p:nvPr>
        </p:nvSpPr>
        <p:spPr/>
        <p:txBody>
          <a:bodyPr/>
          <a:lstStyle/>
          <a:p>
            <a:pPr>
              <a:defRPr/>
            </a:pPr>
            <a:r>
              <a:rPr lang="en-US"/>
              <a:t>3-</a:t>
            </a:r>
            <a:fld id="{10D9AD2D-E471-433F-9A69-D6862A2A3D11}" type="slidenum">
              <a:rPr lang="en-US"/>
              <a:pPr>
                <a:defRPr/>
              </a:pPr>
              <a:t>11</a:t>
            </a:fld>
            <a:endParaRPr lang="en-US"/>
          </a:p>
        </p:txBody>
      </p:sp>
      <p:sp>
        <p:nvSpPr>
          <p:cNvPr id="49161"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orbel" pitchFamily="34" charset="0"/>
              </a:rPr>
              <a:t>Insert Exhibit 3-22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8275"/>
          </a:xfrm>
        </p:spPr>
        <p:txBody>
          <a:bodyPr>
            <a:noAutofit/>
          </a:bodyPr>
          <a:lstStyle/>
          <a:p>
            <a:pPr fontAlgn="auto">
              <a:spcAft>
                <a:spcPts val="0"/>
              </a:spcAft>
              <a:defRPr/>
            </a:pPr>
            <a:r>
              <a:rPr lang="en-US" sz="3600" dirty="0" smtClean="0"/>
              <a:t>Employee </a:t>
            </a:r>
            <a:r>
              <a:rPr lang="en-US" sz="3600" dirty="0" smtClean="0"/>
              <a:t/>
            </a:r>
            <a:br>
              <a:rPr lang="en-US" sz="3600" dirty="0" smtClean="0"/>
            </a:br>
            <a:r>
              <a:rPr lang="en-US" sz="3600" dirty="0" smtClean="0"/>
              <a:t>Responses to Dissatisfaction </a:t>
            </a:r>
            <a:endParaRPr lang="en-US" sz="3600" dirty="0"/>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42A011CC-FB42-4108-A00C-963A31CE159B}" type="slidenum">
              <a:rPr lang="en-US"/>
              <a:pPr>
                <a:defRPr/>
              </a:pPr>
              <a:t>12</a:t>
            </a:fld>
            <a:endParaRPr lang="en-US"/>
          </a:p>
        </p:txBody>
      </p:sp>
      <p:sp>
        <p:nvSpPr>
          <p:cNvPr id="51208"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orbel" pitchFamily="34" charset="0"/>
              </a:rPr>
              <a:t>Insert Exhibit 3-22</a:t>
            </a:r>
          </a:p>
        </p:txBody>
      </p:sp>
      <p:sp>
        <p:nvSpPr>
          <p:cNvPr id="51209" name="TextBox 9"/>
          <p:cNvSpPr txBox="1">
            <a:spLocks noChangeArrowheads="1"/>
          </p:cNvSpPr>
          <p:nvPr/>
        </p:nvSpPr>
        <p:spPr bwMode="auto">
          <a:xfrm>
            <a:off x="3022600" y="3051175"/>
            <a:ext cx="2636838" cy="369888"/>
          </a:xfrm>
          <a:prstGeom prst="rect">
            <a:avLst/>
          </a:prstGeom>
          <a:noFill/>
          <a:ln w="9525">
            <a:noFill/>
            <a:miter lim="800000"/>
            <a:headEnd/>
            <a:tailEnd/>
          </a:ln>
        </p:spPr>
        <p:txBody>
          <a:bodyPr>
            <a:spAutoFit/>
          </a:bodyPr>
          <a:lstStyle/>
          <a:p>
            <a:pPr algn="ctr"/>
            <a:r>
              <a:rPr lang="en-US">
                <a:latin typeface="Corbel" pitchFamily="34" charset="0"/>
              </a:rPr>
              <a:t>Insert Exhibit 3-5</a:t>
            </a:r>
          </a:p>
        </p:txBody>
      </p:sp>
      <p:pic>
        <p:nvPicPr>
          <p:cNvPr id="51210" name="Picture 2"/>
          <p:cNvPicPr>
            <a:picLocks noChangeAspect="1"/>
          </p:cNvPicPr>
          <p:nvPr/>
        </p:nvPicPr>
        <p:blipFill>
          <a:blip r:embed="rId3"/>
          <a:srcRect/>
          <a:stretch>
            <a:fillRect/>
          </a:stretch>
        </p:blipFill>
        <p:spPr bwMode="auto">
          <a:xfrm>
            <a:off x="1325563" y="1890713"/>
            <a:ext cx="6492875" cy="428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463"/>
            <a:ext cx="8229600" cy="1143000"/>
          </a:xfrm>
        </p:spPr>
        <p:txBody>
          <a:bodyPr>
            <a:noAutofit/>
          </a:bodyPr>
          <a:lstStyle/>
          <a:p>
            <a:pPr fontAlgn="auto">
              <a:spcAft>
                <a:spcPts val="0"/>
              </a:spcAft>
              <a:defRPr/>
            </a:pPr>
            <a:r>
              <a:rPr lang="en-US" sz="3600" dirty="0" smtClean="0"/>
              <a:t>Summary and Implications </a:t>
            </a:r>
            <a:br>
              <a:rPr lang="en-US" sz="3600" dirty="0" smtClean="0"/>
            </a:br>
            <a:r>
              <a:rPr lang="en-US" sz="3600" dirty="0" smtClean="0"/>
              <a:t>for Managers</a:t>
            </a:r>
            <a:endParaRPr lang="en-US" sz="3600" dirty="0"/>
          </a:p>
        </p:txBody>
      </p:sp>
      <p:sp>
        <p:nvSpPr>
          <p:cNvPr id="20" name="Content Placeholder 19"/>
          <p:cNvSpPr>
            <a:spLocks noGrp="1"/>
          </p:cNvSpPr>
          <p:nvPr>
            <p:ph idx="1"/>
          </p:nvPr>
        </p:nvSpPr>
        <p:spPr>
          <a:xfrm>
            <a:off x="457200" y="1693863"/>
            <a:ext cx="8229600" cy="4662487"/>
          </a:xfrm>
        </p:spPr>
        <p:txBody>
          <a:bodyPr>
            <a:normAutofit fontScale="92500"/>
          </a:bodyPr>
          <a:lstStyle/>
          <a:p>
            <a:pPr lvl="2" fontAlgn="auto">
              <a:spcAft>
                <a:spcPts val="0"/>
              </a:spcAft>
              <a:defRPr/>
            </a:pPr>
            <a:r>
              <a:rPr lang="en-US" sz="2400" dirty="0" smtClean="0"/>
              <a:t>Satisfied and committed employees have lower rates of turnover, absenteeism, and withdrawal behaviors. </a:t>
            </a:r>
          </a:p>
          <a:p>
            <a:pPr lvl="2" fontAlgn="auto">
              <a:spcAft>
                <a:spcPts val="0"/>
              </a:spcAft>
              <a:defRPr/>
            </a:pPr>
            <a:r>
              <a:rPr lang="en-US" sz="2400" dirty="0" smtClean="0"/>
              <a:t>Managers will also want to measure job attitudes effectively so they can tell how employees are reacting to their work. </a:t>
            </a:r>
          </a:p>
          <a:p>
            <a:pPr lvl="2" fontAlgn="auto">
              <a:spcAft>
                <a:spcPts val="0"/>
              </a:spcAft>
              <a:defRPr/>
            </a:pPr>
            <a:r>
              <a:rPr lang="en-US" sz="2400" dirty="0" smtClean="0"/>
              <a:t>The most important thing managers can do to raise employee satisfaction is focus on the intrinsic parts of the job, such as making the work challenging and interesting.</a:t>
            </a:r>
          </a:p>
          <a:p>
            <a:pPr lvl="2" fontAlgn="auto">
              <a:spcAft>
                <a:spcPts val="0"/>
              </a:spcAft>
              <a:defRPr/>
            </a:pPr>
            <a:r>
              <a:rPr lang="en-US" sz="2400" dirty="0" smtClean="0"/>
              <a:t>Although paying employees poorly will likely not attract high-quality employees to the organization or keep high performers, managers should realize that high pay alone is unlikely to create a satisfying work environment.</a:t>
            </a:r>
          </a:p>
          <a:p>
            <a:pPr fontAlgn="auto">
              <a:spcAft>
                <a:spcPts val="0"/>
              </a:spcAft>
              <a:defRPr/>
            </a:pPr>
            <a:endParaRPr lang="en-US" dirty="0"/>
          </a:p>
        </p:txBody>
      </p:sp>
      <p:sp>
        <p:nvSpPr>
          <p:cNvPr id="6" name="Slide Number Placeholder 5"/>
          <p:cNvSpPr>
            <a:spLocks noGrp="1"/>
          </p:cNvSpPr>
          <p:nvPr>
            <p:ph type="sldNum" sz="quarter" idx="12"/>
          </p:nvPr>
        </p:nvSpPr>
        <p:spPr/>
        <p:txBody>
          <a:bodyPr/>
          <a:lstStyle/>
          <a:p>
            <a:pPr>
              <a:defRPr/>
            </a:pPr>
            <a:r>
              <a:rPr lang="en-US"/>
              <a:t>3-</a:t>
            </a:r>
            <a:fld id="{4DE5B474-3CA8-460C-A5A2-B4339839559D}" type="slidenum">
              <a:rPr lang="en-US"/>
              <a:pPr>
                <a:defRPr/>
              </a:pPr>
              <a:t>13</a:t>
            </a:fld>
            <a:endParaRPr lang="en-US"/>
          </a:p>
        </p:txBody>
      </p:sp>
      <p:sp>
        <p:nvSpPr>
          <p:cNvPr id="53253" name="TextBox 8"/>
          <p:cNvSpPr txBox="1">
            <a:spLocks noChangeArrowheads="1"/>
          </p:cNvSpPr>
          <p:nvPr/>
        </p:nvSpPr>
        <p:spPr bwMode="auto">
          <a:xfrm>
            <a:off x="-5400675" y="5989638"/>
            <a:ext cx="2286000" cy="368300"/>
          </a:xfrm>
          <a:prstGeom prst="rect">
            <a:avLst/>
          </a:prstGeom>
          <a:noFill/>
          <a:ln w="9525">
            <a:noFill/>
            <a:miter lim="800000"/>
            <a:headEnd/>
            <a:tailEnd/>
          </a:ln>
        </p:spPr>
        <p:txBody>
          <a:bodyPr>
            <a:spAutoFit/>
          </a:bodyPr>
          <a:lstStyle/>
          <a:p>
            <a:pPr algn="ctr"/>
            <a:r>
              <a:rPr lang="en-US">
                <a:latin typeface="Corbel" pitchFamily="34" charset="0"/>
              </a:rPr>
              <a:t>Insert Exhibit 3-22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125"/>
            <a:ext cx="8229600" cy="1180415"/>
          </a:xfrm>
        </p:spPr>
        <p:txBody>
          <a:bodyPr>
            <a:noAutofit/>
          </a:bodyPr>
          <a:lstStyle/>
          <a:p>
            <a:pPr fontAlgn="auto">
              <a:spcAft>
                <a:spcPts val="0"/>
              </a:spcAft>
              <a:defRPr/>
            </a:pPr>
            <a:r>
              <a:rPr lang="en-US" sz="3600" dirty="0" smtClean="0"/>
              <a:t>Components </a:t>
            </a:r>
            <a:r>
              <a:rPr lang="en-US" sz="3600" dirty="0" smtClean="0"/>
              <a:t>of an Attitude</a:t>
            </a:r>
            <a:endParaRPr lang="en-US" sz="3600" dirty="0"/>
          </a:p>
        </p:txBody>
      </p:sp>
      <p:sp>
        <p:nvSpPr>
          <p:cNvPr id="9" name="Content Placeholder 2"/>
          <p:cNvSpPr>
            <a:spLocks noGrp="1"/>
          </p:cNvSpPr>
          <p:nvPr>
            <p:ph idx="1"/>
          </p:nvPr>
        </p:nvSpPr>
        <p:spPr>
          <a:xfrm>
            <a:off x="609600" y="1724025"/>
            <a:ext cx="7772400" cy="1371600"/>
          </a:xfrm>
        </p:spPr>
        <p:txBody>
          <a:bodyPr wrap="square" numCol="1" anchor="t" anchorCtr="0" compatLnSpc="1">
            <a:prstTxWarp prst="textNoShape">
              <a:avLst/>
            </a:prstTxWarp>
            <a:normAutofit/>
          </a:bodyPr>
          <a:lstStyle/>
          <a:p>
            <a:pPr indent="-6350">
              <a:lnSpc>
                <a:spcPct val="90000"/>
              </a:lnSpc>
              <a:buFont typeface="Wingdings" pitchFamily="2" charset="2"/>
              <a:buNone/>
            </a:pPr>
            <a:r>
              <a:rPr lang="en-US" sz="2400" dirty="0" smtClean="0">
                <a:latin typeface="Arial" charset="0"/>
                <a:cs typeface="Arial" charset="0"/>
              </a:rPr>
              <a:t>Evaluative statements or judgments concerning objects, people, or events</a:t>
            </a:r>
          </a:p>
          <a:p>
            <a:pPr indent="-6350">
              <a:lnSpc>
                <a:spcPct val="90000"/>
              </a:lnSpc>
              <a:buFont typeface="Wingdings" pitchFamily="2" charset="2"/>
              <a:buNone/>
            </a:pPr>
            <a:r>
              <a:rPr lang="en-US" dirty="0" smtClean="0">
                <a:effectLst>
                  <a:outerShdw blurRad="38100" dist="38100" dir="2700000" algn="tl">
                    <a:srgbClr val="0064E2"/>
                  </a:outerShdw>
                </a:effectLst>
                <a:latin typeface="Arial" charset="0"/>
                <a:cs typeface="Arial" charset="0"/>
              </a:rPr>
              <a:t>Three components of an attitude:</a:t>
            </a:r>
          </a:p>
          <a:p>
            <a:pPr indent="-6350">
              <a:lnSpc>
                <a:spcPct val="90000"/>
              </a:lnSpc>
            </a:pPr>
            <a:endParaRPr lang="en-US" dirty="0" smtClean="0">
              <a:effectLst>
                <a:outerShdw blurRad="38100" dist="38100" dir="2700000" algn="tl">
                  <a:srgbClr val="0064E2"/>
                </a:outerShdw>
              </a:effectLst>
              <a:latin typeface="Times New Roman" pitchFamily="18" charset="0"/>
              <a:cs typeface="Arial" charset="0"/>
            </a:endParaRP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19232327-163C-471D-8A06-8C28D4820A02}" type="slidenum">
              <a:rPr lang="en-US"/>
              <a:pPr>
                <a:defRPr/>
              </a:pPr>
              <a:t>2</a:t>
            </a:fld>
            <a:endParaRPr lang="en-US"/>
          </a:p>
        </p:txBody>
      </p:sp>
      <p:graphicFrame>
        <p:nvGraphicFramePr>
          <p:cNvPr id="10" name="Diagram 9"/>
          <p:cNvGraphicFramePr/>
          <p:nvPr/>
        </p:nvGraphicFramePr>
        <p:xfrm>
          <a:off x="1517316" y="2989263"/>
          <a:ext cx="5562600" cy="360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unded Rectangular Callout 10"/>
          <p:cNvSpPr/>
          <p:nvPr/>
        </p:nvSpPr>
        <p:spPr bwMode="auto">
          <a:xfrm>
            <a:off x="6705600" y="3095625"/>
            <a:ext cx="2438400" cy="1219200"/>
          </a:xfrm>
          <a:prstGeom prst="wedgeRoundRectCallout">
            <a:avLst>
              <a:gd name="adj1" fmla="val -103375"/>
              <a:gd name="adj2" fmla="val 8261"/>
              <a:gd name="adj3" fmla="val 16667"/>
            </a:avLst>
          </a:prstGeom>
          <a:solidFill>
            <a:schemeClr val="tx2"/>
          </a:solidFill>
          <a:ln w="9525" cap="flat" cmpd="sng" algn="ctr">
            <a:solidFill>
              <a:schemeClr val="tx1"/>
            </a:solidFill>
            <a:prstDash val="solid"/>
            <a:round/>
            <a:headEnd type="none" w="med" len="med"/>
            <a:tailEnd type="none" w="med" len="med"/>
          </a:ln>
          <a:effectLst/>
        </p:spPr>
        <p:txBody>
          <a:bodyPr anchor="ctr" anchorCtr="1"/>
          <a:lstStyle/>
          <a:p>
            <a:pPr fontAlgn="auto">
              <a:spcBef>
                <a:spcPts val="0"/>
              </a:spcBef>
              <a:spcAft>
                <a:spcPts val="0"/>
              </a:spcAft>
              <a:defRPr/>
            </a:pPr>
            <a:r>
              <a:rPr lang="en-US" sz="2200" dirty="0">
                <a:solidFill>
                  <a:schemeClr val="bg1"/>
                </a:solidFill>
                <a:effectLst>
                  <a:outerShdw blurRad="38100" dist="38100" dir="2700000" algn="tl">
                    <a:srgbClr val="000000">
                      <a:alpha val="43137"/>
                    </a:srgbClr>
                  </a:outerShdw>
                </a:effectLst>
                <a:latin typeface="+mj-lt"/>
                <a:cs typeface="+mn-cs"/>
              </a:rPr>
              <a:t>The emotional or feeling segment of an attitude</a:t>
            </a:r>
          </a:p>
        </p:txBody>
      </p:sp>
      <p:sp>
        <p:nvSpPr>
          <p:cNvPr id="12" name="Rounded Rectangular Callout 11"/>
          <p:cNvSpPr/>
          <p:nvPr/>
        </p:nvSpPr>
        <p:spPr bwMode="auto">
          <a:xfrm>
            <a:off x="336216" y="4552950"/>
            <a:ext cx="2362200" cy="1143000"/>
          </a:xfrm>
          <a:prstGeom prst="wedgeRoundRectCallout">
            <a:avLst>
              <a:gd name="adj1" fmla="val 87396"/>
              <a:gd name="adj2" fmla="val -46888"/>
              <a:gd name="adj3" fmla="val 16667"/>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nchor="ctr" anchorCtr="1"/>
          <a:lstStyle/>
          <a:p>
            <a:pPr algn="ctr" fontAlgn="auto">
              <a:spcBef>
                <a:spcPts val="0"/>
              </a:spcBef>
              <a:spcAft>
                <a:spcPts val="0"/>
              </a:spcAft>
              <a:defRPr/>
            </a:pPr>
            <a:r>
              <a:rPr lang="en-US" sz="2200" dirty="0">
                <a:effectLst>
                  <a:outerShdw blurRad="38100" dist="38100" dir="2700000" algn="tl">
                    <a:srgbClr val="000000">
                      <a:alpha val="43137"/>
                    </a:srgbClr>
                  </a:outerShdw>
                </a:effectLst>
                <a:latin typeface="+mj-lt"/>
                <a:cs typeface="+mn-cs"/>
              </a:rPr>
              <a:t>The opinion or belief segment of an attitude</a:t>
            </a:r>
          </a:p>
        </p:txBody>
      </p:sp>
      <p:sp>
        <p:nvSpPr>
          <p:cNvPr id="13" name="Rounded Rectangular Callout 12"/>
          <p:cNvSpPr/>
          <p:nvPr/>
        </p:nvSpPr>
        <p:spPr bwMode="auto">
          <a:xfrm>
            <a:off x="5555916" y="5243513"/>
            <a:ext cx="3048000" cy="1295400"/>
          </a:xfrm>
          <a:prstGeom prst="wedgeRoundRectCallout">
            <a:avLst>
              <a:gd name="adj1" fmla="val -72262"/>
              <a:gd name="adj2" fmla="val -54187"/>
              <a:gd name="adj3" fmla="val 16667"/>
            </a:avLst>
          </a:prstGeom>
          <a:solidFill>
            <a:srgbClr val="336699">
              <a:alpha val="38000"/>
            </a:srgbClr>
          </a:solidFill>
          <a:ln w="9525" cap="flat" cmpd="sng" algn="ctr">
            <a:solidFill>
              <a:schemeClr val="tx1"/>
            </a:solidFill>
            <a:prstDash val="solid"/>
            <a:round/>
            <a:headEnd type="none" w="med" len="med"/>
            <a:tailEnd type="none" w="med" len="med"/>
          </a:ln>
          <a:effectLst/>
        </p:spPr>
        <p:txBody>
          <a:bodyPr anchor="ctr" anchorCtr="1"/>
          <a:lstStyle/>
          <a:p>
            <a:pPr fontAlgn="auto">
              <a:spcBef>
                <a:spcPts val="0"/>
              </a:spcBef>
              <a:spcAft>
                <a:spcPts val="0"/>
              </a:spcAft>
              <a:defRPr/>
            </a:pPr>
            <a:r>
              <a:rPr lang="en-US" sz="2200" dirty="0">
                <a:effectLst>
                  <a:outerShdw blurRad="38100" dist="38100" dir="2700000" algn="tl">
                    <a:srgbClr val="000000">
                      <a:alpha val="43137"/>
                    </a:srgbClr>
                  </a:outerShdw>
                </a:effectLst>
                <a:latin typeface="+mj-lt"/>
                <a:cs typeface="+mn-cs"/>
              </a:rPr>
              <a:t>An intention to behave in a certain way toward someone or something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250"/>
            <a:ext cx="8229600" cy="1438275"/>
          </a:xfrm>
        </p:spPr>
        <p:txBody>
          <a:bodyPr>
            <a:noAutofit/>
          </a:bodyPr>
          <a:lstStyle/>
          <a:p>
            <a:pPr fontAlgn="auto">
              <a:spcAft>
                <a:spcPts val="0"/>
              </a:spcAft>
              <a:defRPr/>
            </a:pPr>
            <a:r>
              <a:rPr lang="en-US" sz="3600" dirty="0" smtClean="0"/>
              <a:t>Relationship Between </a:t>
            </a:r>
            <a:r>
              <a:rPr lang="en-US" sz="3600" dirty="0" smtClean="0"/>
              <a:t>Attitudes </a:t>
            </a:r>
            <a:r>
              <a:rPr lang="en-US" sz="3600" dirty="0" smtClean="0"/>
              <a:t>and Behavior </a:t>
            </a:r>
            <a:endParaRPr lang="en-US" sz="3600" dirty="0"/>
          </a:p>
        </p:txBody>
      </p:sp>
      <p:sp>
        <p:nvSpPr>
          <p:cNvPr id="16" name="Content Placeholder 15"/>
          <p:cNvSpPr>
            <a:spLocks noGrp="1"/>
          </p:cNvSpPr>
          <p:nvPr>
            <p:ph idx="1"/>
          </p:nvPr>
        </p:nvSpPr>
        <p:spPr>
          <a:xfrm>
            <a:off x="304800" y="1737525"/>
            <a:ext cx="8686800" cy="4525963"/>
          </a:xfrm>
        </p:spPr>
        <p:txBody>
          <a:bodyPr>
            <a:normAutofit fontScale="92500" lnSpcReduction="10000"/>
          </a:bodyPr>
          <a:lstStyle/>
          <a:p>
            <a:pPr fontAlgn="auto">
              <a:spcAft>
                <a:spcPts val="0"/>
              </a:spcAft>
              <a:defRPr/>
            </a:pPr>
            <a:r>
              <a:rPr lang="en-US" dirty="0" smtClean="0"/>
              <a:t>The attitudes people hold determine what they do.</a:t>
            </a:r>
          </a:p>
          <a:p>
            <a:pPr fontAlgn="auto">
              <a:spcAft>
                <a:spcPts val="0"/>
              </a:spcAft>
              <a:defRPr/>
            </a:pPr>
            <a:r>
              <a:rPr lang="en-US" dirty="0" smtClean="0"/>
              <a:t>Festinger proposed that cases of attitude following behavior illustrate the effects of cognitive dissonance.</a:t>
            </a:r>
          </a:p>
          <a:p>
            <a:pPr lvl="1" fontAlgn="auto">
              <a:spcAft>
                <a:spcPts val="0"/>
              </a:spcAft>
              <a:defRPr/>
            </a:pPr>
            <a:r>
              <a:rPr lang="en-US" dirty="0" smtClean="0"/>
              <a:t>Cognitive Dissonance is incompatibility an individual might perceive between two or more attitudes or between behavior and attitudes.</a:t>
            </a:r>
          </a:p>
          <a:p>
            <a:pPr fontAlgn="auto">
              <a:spcAft>
                <a:spcPts val="0"/>
              </a:spcAft>
              <a:defRPr/>
            </a:pPr>
            <a:r>
              <a:rPr lang="en-US" dirty="0" smtClean="0"/>
              <a:t>Research has generally concluded that people seek consistency among their attitudes and between their attitudes and their behavior. </a:t>
            </a:r>
          </a:p>
          <a:p>
            <a:pPr fontAlgn="auto">
              <a:spcAft>
                <a:spcPts val="0"/>
              </a:spcAft>
              <a:buFont typeface="Wingdings" pitchFamily="2" charset="2"/>
              <a:buNone/>
              <a:defRPr/>
            </a:pPr>
            <a:endParaRPr lang="en-US" dirty="0"/>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A8A658EC-712E-4C71-984B-86DE5BCD1B58}"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entagon 16"/>
          <p:cNvSpPr/>
          <p:nvPr/>
        </p:nvSpPr>
        <p:spPr>
          <a:xfrm>
            <a:off x="6122737" y="2125579"/>
            <a:ext cx="695158" cy="3475788"/>
          </a:xfrm>
          <a:prstGeom prst="homePlate">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Down Arrow 12"/>
          <p:cNvSpPr/>
          <p:nvPr/>
        </p:nvSpPr>
        <p:spPr>
          <a:xfrm>
            <a:off x="6283158" y="1630957"/>
            <a:ext cx="2713789" cy="5053264"/>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0"/>
            <a:ext cx="8229600" cy="1438275"/>
          </a:xfrm>
        </p:spPr>
        <p:txBody>
          <a:bodyPr>
            <a:noAutofit/>
          </a:bodyPr>
          <a:lstStyle/>
          <a:p>
            <a:pPr fontAlgn="auto">
              <a:spcAft>
                <a:spcPts val="0"/>
              </a:spcAft>
              <a:defRPr/>
            </a:pPr>
            <a:r>
              <a:rPr lang="en-US" sz="3600" dirty="0" smtClean="0"/>
              <a:t>Attitudes </a:t>
            </a:r>
            <a:r>
              <a:rPr lang="en-US" sz="3600" dirty="0" smtClean="0"/>
              <a:t>and Behavior </a:t>
            </a:r>
            <a:r>
              <a:rPr lang="en-US" sz="3600" dirty="0" smtClean="0"/>
              <a:t>(</a:t>
            </a:r>
            <a:r>
              <a:rPr lang="en-US" sz="3600" cap="none" dirty="0" smtClean="0"/>
              <a:t>contd</a:t>
            </a:r>
            <a:r>
              <a:rPr lang="en-US" sz="3600" dirty="0" smtClean="0"/>
              <a:t>)</a:t>
            </a:r>
            <a:endParaRPr lang="en-US" sz="3600" dirty="0"/>
          </a:p>
        </p:txBody>
      </p:sp>
      <p:sp>
        <p:nvSpPr>
          <p:cNvPr id="16" name="Content Placeholder 15"/>
          <p:cNvSpPr>
            <a:spLocks noGrp="1"/>
          </p:cNvSpPr>
          <p:nvPr>
            <p:ph idx="1"/>
          </p:nvPr>
        </p:nvSpPr>
        <p:spPr>
          <a:xfrm>
            <a:off x="269875" y="1763713"/>
            <a:ext cx="6134100" cy="4719637"/>
          </a:xfrm>
        </p:spPr>
        <p:txBody>
          <a:bodyPr>
            <a:normAutofit fontScale="92500" lnSpcReduction="10000"/>
          </a:bodyPr>
          <a:lstStyle/>
          <a:p>
            <a:pPr fontAlgn="auto">
              <a:spcAft>
                <a:spcPts val="0"/>
              </a:spcAft>
              <a:defRPr/>
            </a:pPr>
            <a:r>
              <a:rPr lang="en-US" dirty="0" smtClean="0"/>
              <a:t>Importance of the attitude</a:t>
            </a:r>
          </a:p>
          <a:p>
            <a:pPr fontAlgn="auto">
              <a:spcAft>
                <a:spcPts val="0"/>
              </a:spcAft>
              <a:defRPr/>
            </a:pPr>
            <a:r>
              <a:rPr lang="en-US" dirty="0" smtClean="0"/>
              <a:t>Its correspondence to behavior</a:t>
            </a:r>
          </a:p>
          <a:p>
            <a:pPr fontAlgn="auto">
              <a:spcAft>
                <a:spcPts val="0"/>
              </a:spcAft>
              <a:defRPr/>
            </a:pPr>
            <a:r>
              <a:rPr lang="en-US" dirty="0" smtClean="0"/>
              <a:t>Its accessibility</a:t>
            </a:r>
          </a:p>
          <a:p>
            <a:pPr fontAlgn="auto">
              <a:spcAft>
                <a:spcPts val="0"/>
              </a:spcAft>
              <a:defRPr/>
            </a:pPr>
            <a:r>
              <a:rPr lang="en-US" dirty="0" smtClean="0"/>
              <a:t>The presence of social pressure</a:t>
            </a:r>
          </a:p>
          <a:p>
            <a:pPr fontAlgn="auto">
              <a:spcAft>
                <a:spcPts val="0"/>
              </a:spcAft>
              <a:defRPr/>
            </a:pPr>
            <a:r>
              <a:rPr lang="en-US" dirty="0" smtClean="0"/>
              <a:t>Whether or not a person has had direct experience with the behavior</a:t>
            </a:r>
          </a:p>
          <a:p>
            <a:pPr fontAlgn="auto">
              <a:spcAft>
                <a:spcPts val="0"/>
              </a:spcAft>
              <a:defRPr/>
            </a:pPr>
            <a:r>
              <a:rPr lang="en-US" dirty="0" smtClean="0"/>
              <a:t>The attitude/behavior relationship is stronger if it refers to something in our direct personal experience </a:t>
            </a:r>
          </a:p>
          <a:p>
            <a:pPr fontAlgn="auto">
              <a:spcAft>
                <a:spcPts val="0"/>
              </a:spcAft>
              <a:buFont typeface="Wingdings" pitchFamily="2" charset="2"/>
              <a:buNone/>
              <a:defRPr/>
            </a:pPr>
            <a:endParaRPr lang="en-US" dirty="0"/>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C6897F07-1A30-4F0F-876D-433B23FB4C17}" type="slidenum">
              <a:rPr lang="en-US"/>
              <a:pPr>
                <a:defRPr/>
              </a:pPr>
              <a:t>4</a:t>
            </a:fld>
            <a:endParaRPr lang="en-US"/>
          </a:p>
        </p:txBody>
      </p:sp>
      <p:sp>
        <p:nvSpPr>
          <p:cNvPr id="10" name="Oval 9"/>
          <p:cNvSpPr/>
          <p:nvPr/>
        </p:nvSpPr>
        <p:spPr>
          <a:xfrm>
            <a:off x="6575925" y="1938431"/>
            <a:ext cx="2138948" cy="989263"/>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dirty="0"/>
              <a:t>Attitude</a:t>
            </a:r>
          </a:p>
        </p:txBody>
      </p:sp>
      <p:sp>
        <p:nvSpPr>
          <p:cNvPr id="11" name="Oval 10"/>
          <p:cNvSpPr/>
          <p:nvPr/>
        </p:nvSpPr>
        <p:spPr>
          <a:xfrm>
            <a:off x="6724316" y="3561358"/>
            <a:ext cx="1791368" cy="703179"/>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i="1" dirty="0"/>
              <a:t>Predicts</a:t>
            </a:r>
          </a:p>
        </p:txBody>
      </p:sp>
      <p:sp>
        <p:nvSpPr>
          <p:cNvPr id="12" name="Oval 11"/>
          <p:cNvSpPr/>
          <p:nvPr/>
        </p:nvSpPr>
        <p:spPr>
          <a:xfrm>
            <a:off x="6575925" y="4863442"/>
            <a:ext cx="2138948" cy="989263"/>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400" dirty="0"/>
              <a:t>Behavior</a:t>
            </a:r>
          </a:p>
        </p:txBody>
      </p:sp>
      <p:sp>
        <p:nvSpPr>
          <p:cNvPr id="24599" name="TextBox 17"/>
          <p:cNvSpPr txBox="1">
            <a:spLocks noChangeArrowheads="1"/>
          </p:cNvSpPr>
          <p:nvPr/>
        </p:nvSpPr>
        <p:spPr bwMode="auto">
          <a:xfrm rot="5400000">
            <a:off x="4505326" y="3822700"/>
            <a:ext cx="3770312" cy="369887"/>
          </a:xfrm>
          <a:prstGeom prst="rect">
            <a:avLst/>
          </a:prstGeom>
          <a:noFill/>
          <a:ln w="9525">
            <a:noFill/>
            <a:miter lim="800000"/>
            <a:headEnd/>
            <a:tailEnd/>
          </a:ln>
        </p:spPr>
        <p:txBody>
          <a:bodyPr>
            <a:spAutoFit/>
          </a:bodyPr>
          <a:lstStyle/>
          <a:p>
            <a:pPr algn="ctr"/>
            <a:r>
              <a:rPr lang="en-US">
                <a:solidFill>
                  <a:srgbClr val="000000"/>
                </a:solidFill>
                <a:latin typeface="Corbel" pitchFamily="34" charset="0"/>
              </a:rPr>
              <a:t>Mitigating Variables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8275"/>
          </a:xfrm>
        </p:spPr>
        <p:txBody>
          <a:bodyPr>
            <a:noAutofit/>
          </a:bodyPr>
          <a:lstStyle/>
          <a:p>
            <a:pPr fontAlgn="auto">
              <a:spcAft>
                <a:spcPts val="0"/>
              </a:spcAft>
              <a:defRPr/>
            </a:pPr>
            <a:r>
              <a:rPr lang="en-US" sz="3600" dirty="0" smtClean="0"/>
              <a:t>The Major </a:t>
            </a:r>
            <a:r>
              <a:rPr lang="en-US" sz="3600" dirty="0" smtClean="0"/>
              <a:t>Job Attitudes</a:t>
            </a:r>
            <a:endParaRPr lang="en-US" sz="3600" dirty="0"/>
          </a:p>
        </p:txBody>
      </p:sp>
      <p:sp>
        <p:nvSpPr>
          <p:cNvPr id="16" name="Content Placeholder 15"/>
          <p:cNvSpPr>
            <a:spLocks noGrp="1"/>
          </p:cNvSpPr>
          <p:nvPr>
            <p:ph idx="1"/>
          </p:nvPr>
        </p:nvSpPr>
        <p:spPr>
          <a:xfrm>
            <a:off x="457200" y="2057400"/>
            <a:ext cx="8229600" cy="4481513"/>
          </a:xfrm>
        </p:spPr>
        <p:txBody>
          <a:bodyPr wrap="square" numCol="1" anchor="t" anchorCtr="0" compatLnSpc="1">
            <a:prstTxWarp prst="textNoShape">
              <a:avLst/>
            </a:prstTxWarp>
          </a:bodyPr>
          <a:lstStyle/>
          <a:p>
            <a:pPr>
              <a:lnSpc>
                <a:spcPct val="90000"/>
              </a:lnSpc>
            </a:pPr>
            <a:r>
              <a:rPr lang="en-US" smtClean="0">
                <a:effectLst>
                  <a:outerShdw blurRad="38100" dist="38100" dir="2700000" algn="tl">
                    <a:srgbClr val="0064E2"/>
                  </a:outerShdw>
                </a:effectLst>
                <a:latin typeface="Helvetica" pitchFamily="34" charset="0"/>
                <a:cs typeface="Helvetica" pitchFamily="34" charset="0"/>
              </a:rPr>
              <a:t>Job Satisfaction</a:t>
            </a:r>
          </a:p>
          <a:p>
            <a:pPr lvl="1">
              <a:lnSpc>
                <a:spcPct val="90000"/>
              </a:lnSpc>
            </a:pPr>
            <a:r>
              <a:rPr lang="en-US" sz="2400" smtClean="0">
                <a:effectLst>
                  <a:outerShdw blurRad="38100" dist="38100" dir="2700000" algn="tl">
                    <a:srgbClr val="0064E2"/>
                  </a:outerShdw>
                </a:effectLst>
                <a:latin typeface="Helvetica" pitchFamily="34" charset="0"/>
                <a:cs typeface="Helvetica" pitchFamily="34" charset="0"/>
              </a:rPr>
              <a:t>A positive feeling about the job resulting from an evaluation of its characteristics</a:t>
            </a:r>
          </a:p>
          <a:p>
            <a:pPr>
              <a:lnSpc>
                <a:spcPct val="90000"/>
              </a:lnSpc>
            </a:pPr>
            <a:r>
              <a:rPr lang="en-US" smtClean="0">
                <a:effectLst>
                  <a:outerShdw blurRad="38100" dist="38100" dir="2700000" algn="tl">
                    <a:srgbClr val="0064E2"/>
                  </a:outerShdw>
                </a:effectLst>
                <a:latin typeface="Helvetica" pitchFamily="34" charset="0"/>
                <a:cs typeface="Helvetica" pitchFamily="34" charset="0"/>
              </a:rPr>
              <a:t>Job Involvement</a:t>
            </a:r>
          </a:p>
          <a:p>
            <a:pPr lvl="1">
              <a:lnSpc>
                <a:spcPct val="90000"/>
              </a:lnSpc>
            </a:pPr>
            <a:r>
              <a:rPr lang="en-US" sz="2400" smtClean="0">
                <a:effectLst>
                  <a:outerShdw blurRad="38100" dist="38100" dir="2700000" algn="tl">
                    <a:srgbClr val="0064E2"/>
                  </a:outerShdw>
                </a:effectLst>
                <a:latin typeface="Helvetica" pitchFamily="34" charset="0"/>
                <a:cs typeface="Helvetica" pitchFamily="34" charset="0"/>
              </a:rPr>
              <a:t>Degree of psychological identification with the job where perceived performance is important to self-worth</a:t>
            </a:r>
          </a:p>
          <a:p>
            <a:pPr>
              <a:lnSpc>
                <a:spcPct val="90000"/>
              </a:lnSpc>
            </a:pPr>
            <a:r>
              <a:rPr lang="en-US" smtClean="0">
                <a:effectLst>
                  <a:outerShdw blurRad="38100" dist="38100" dir="2700000" algn="tl">
                    <a:srgbClr val="0064E2"/>
                  </a:outerShdw>
                </a:effectLst>
                <a:latin typeface="Arial" charset="0"/>
                <a:cs typeface="Arial" charset="0"/>
              </a:rPr>
              <a:t>Psychological</a:t>
            </a:r>
            <a:r>
              <a:rPr lang="en-US" smtClean="0">
                <a:effectLst/>
                <a:latin typeface="Arial" charset="0"/>
                <a:cs typeface="Arial" charset="0"/>
              </a:rPr>
              <a:t> </a:t>
            </a:r>
            <a:r>
              <a:rPr lang="en-US" smtClean="0">
                <a:effectLst>
                  <a:outerShdw blurRad="38100" dist="38100" dir="2700000" algn="tl">
                    <a:srgbClr val="0064E2"/>
                  </a:outerShdw>
                </a:effectLst>
                <a:latin typeface="Helvetica" pitchFamily="34" charset="0"/>
                <a:cs typeface="Helvetica" pitchFamily="34" charset="0"/>
              </a:rPr>
              <a:t>Empowerment</a:t>
            </a:r>
          </a:p>
          <a:p>
            <a:pPr lvl="1">
              <a:lnSpc>
                <a:spcPct val="90000"/>
              </a:lnSpc>
            </a:pPr>
            <a:r>
              <a:rPr lang="en-US" sz="2400" smtClean="0">
                <a:effectLst>
                  <a:outerShdw blurRad="38100" dist="38100" dir="2700000" algn="tl">
                    <a:srgbClr val="0064E2"/>
                  </a:outerShdw>
                </a:effectLst>
                <a:latin typeface="Helvetica" pitchFamily="34" charset="0"/>
                <a:cs typeface="Helvetica" pitchFamily="34" charset="0"/>
              </a:rPr>
              <a:t>Belief in the degree of influence over the job, competence, job meaningfulness, and autonomy</a:t>
            </a:r>
          </a:p>
          <a:p>
            <a:pPr>
              <a:lnSpc>
                <a:spcPct val="90000"/>
              </a:lnSpc>
              <a:buFont typeface="Wingdings" pitchFamily="2" charset="2"/>
              <a:buNone/>
            </a:pPr>
            <a:endParaRPr lang="en-US" smtClean="0">
              <a:effectLst>
                <a:outerShdw blurRad="38100" dist="38100" dir="2700000" algn="tl">
                  <a:srgbClr val="0064E2"/>
                </a:outerShdw>
              </a:effectLst>
              <a:latin typeface="Arial" charset="0"/>
              <a:cs typeface="Arial" charset="0"/>
            </a:endParaRP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FA017647-D1DF-4A62-ABE3-D6DEE76B59F0}"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8275"/>
          </a:xfrm>
        </p:spPr>
        <p:txBody>
          <a:bodyPr>
            <a:noAutofit/>
          </a:bodyPr>
          <a:lstStyle/>
          <a:p>
            <a:pPr fontAlgn="auto">
              <a:spcAft>
                <a:spcPts val="0"/>
              </a:spcAft>
              <a:defRPr/>
            </a:pPr>
            <a:r>
              <a:rPr lang="en-US" sz="3600" dirty="0" smtClean="0"/>
              <a:t>the </a:t>
            </a:r>
            <a:r>
              <a:rPr lang="en-US" sz="3600" dirty="0" smtClean="0"/>
              <a:t>Major Job Attitudes</a:t>
            </a:r>
            <a:endParaRPr lang="en-US" sz="3600" dirty="0"/>
          </a:p>
        </p:txBody>
      </p:sp>
      <p:sp>
        <p:nvSpPr>
          <p:cNvPr id="16" name="Content Placeholder 15"/>
          <p:cNvSpPr>
            <a:spLocks noGrp="1"/>
          </p:cNvSpPr>
          <p:nvPr>
            <p:ph idx="1"/>
          </p:nvPr>
        </p:nvSpPr>
        <p:spPr>
          <a:xfrm>
            <a:off x="457200" y="1230284"/>
            <a:ext cx="8229600" cy="5308629"/>
          </a:xfrm>
        </p:spPr>
        <p:txBody>
          <a:bodyPr wrap="square" numCol="1" anchor="t" anchorCtr="0" compatLnSpc="1">
            <a:prstTxWarp prst="textNoShape">
              <a:avLst/>
            </a:prstTxWarp>
            <a:normAutofit fontScale="92500" lnSpcReduction="10000"/>
          </a:bodyPr>
          <a:lstStyle/>
          <a:p>
            <a:r>
              <a:rPr lang="en-US" dirty="0" smtClean="0">
                <a:latin typeface="Helvetica" pitchFamily="34" charset="0"/>
                <a:cs typeface="Helvetica" pitchFamily="34" charset="0"/>
              </a:rPr>
              <a:t>Organizational Commitment</a:t>
            </a:r>
          </a:p>
          <a:p>
            <a:pPr lvl="1"/>
            <a:r>
              <a:rPr lang="en-US" sz="2400" dirty="0" smtClean="0">
                <a:latin typeface="Helvetica" pitchFamily="34" charset="0"/>
                <a:cs typeface="Helvetica" pitchFamily="34" charset="0"/>
              </a:rPr>
              <a:t>Identifying with a particular organization and its goals, while wishing to maintain membership in the organization.</a:t>
            </a:r>
          </a:p>
          <a:p>
            <a:pPr lvl="1"/>
            <a:r>
              <a:rPr lang="en-US" sz="2400" b="1" dirty="0" smtClean="0">
                <a:latin typeface="Helvetica" pitchFamily="34" charset="0"/>
                <a:cs typeface="Helvetica" pitchFamily="34" charset="0"/>
              </a:rPr>
              <a:t>Three dimensions:</a:t>
            </a:r>
          </a:p>
          <a:p>
            <a:pPr lvl="2"/>
            <a:r>
              <a:rPr lang="en-US" sz="2400" dirty="0" smtClean="0">
                <a:latin typeface="Helvetica" pitchFamily="34" charset="0"/>
                <a:cs typeface="Helvetica" pitchFamily="34" charset="0"/>
              </a:rPr>
              <a:t>Affective – emotional attachment to organization</a:t>
            </a:r>
          </a:p>
          <a:p>
            <a:pPr lvl="2"/>
            <a:r>
              <a:rPr lang="en-US" sz="2400" dirty="0" smtClean="0">
                <a:latin typeface="Helvetica" pitchFamily="34" charset="0"/>
                <a:cs typeface="Helvetica" pitchFamily="34" charset="0"/>
              </a:rPr>
              <a:t>Continuance – economic value of staying</a:t>
            </a:r>
          </a:p>
          <a:p>
            <a:pPr lvl="2"/>
            <a:r>
              <a:rPr lang="en-US" sz="2400" dirty="0" smtClean="0">
                <a:latin typeface="Helvetica" pitchFamily="34" charset="0"/>
                <a:cs typeface="Helvetica" pitchFamily="34" charset="0"/>
              </a:rPr>
              <a:t>Normative – moral or ethical </a:t>
            </a:r>
            <a:r>
              <a:rPr lang="en-US" sz="2400" dirty="0" smtClean="0">
                <a:latin typeface="Helvetica" pitchFamily="34" charset="0"/>
                <a:cs typeface="Helvetica" pitchFamily="34" charset="0"/>
              </a:rPr>
              <a:t>obligations</a:t>
            </a:r>
          </a:p>
          <a:p>
            <a:pPr lvl="2"/>
            <a:endParaRPr lang="en-US" dirty="0" smtClean="0">
              <a:latin typeface="Helvetica" pitchFamily="34" charset="0"/>
              <a:cs typeface="Helvetica" pitchFamily="34" charset="0"/>
            </a:endParaRPr>
          </a:p>
          <a:p>
            <a:pPr fontAlgn="auto">
              <a:spcAft>
                <a:spcPts val="0"/>
              </a:spcAft>
              <a:defRPr/>
            </a:pPr>
            <a:r>
              <a:rPr lang="en-US" sz="2800" dirty="0" smtClean="0">
                <a:latin typeface="Helvetica"/>
                <a:cs typeface="Helvetica"/>
              </a:rPr>
              <a:t>Organizational </a:t>
            </a:r>
            <a:r>
              <a:rPr lang="en-US" sz="2800" dirty="0" smtClean="0">
                <a:latin typeface="Helvetica"/>
                <a:cs typeface="Helvetica"/>
              </a:rPr>
              <a:t>Commitment</a:t>
            </a:r>
            <a:endParaRPr lang="en-US" sz="2800" dirty="0" smtClean="0">
              <a:latin typeface="Helvetica"/>
              <a:cs typeface="Helvetica"/>
            </a:endParaRPr>
          </a:p>
          <a:p>
            <a:pPr lvl="1" fontAlgn="auto">
              <a:spcAft>
                <a:spcPts val="0"/>
              </a:spcAft>
              <a:defRPr/>
            </a:pPr>
            <a:r>
              <a:rPr lang="en-US" sz="2400" dirty="0" smtClean="0">
                <a:latin typeface="Helvetica"/>
                <a:cs typeface="Helvetica"/>
              </a:rPr>
              <a:t>Has some relation to performance, especially for new employees.</a:t>
            </a:r>
          </a:p>
          <a:p>
            <a:pPr lvl="1" fontAlgn="auto">
              <a:spcAft>
                <a:spcPts val="0"/>
              </a:spcAft>
              <a:defRPr/>
            </a:pPr>
            <a:r>
              <a:rPr lang="en-US" sz="2400" dirty="0" smtClean="0">
                <a:latin typeface="Helvetica"/>
                <a:cs typeface="Helvetica"/>
              </a:rPr>
              <a:t>Committed employees will </a:t>
            </a:r>
            <a:r>
              <a:rPr lang="en-US" sz="2400" dirty="0" smtClean="0">
                <a:latin typeface="Helvetica"/>
                <a:cs typeface="Helvetica"/>
              </a:rPr>
              <a:t>be less likely to engage in work withdrawal even if they are dissatisfied, because they have a sense of organizational loyalty. </a:t>
            </a:r>
          </a:p>
          <a:p>
            <a:pPr lvl="2"/>
            <a:endParaRPr lang="en-US" sz="2400" dirty="0" smtClean="0">
              <a:latin typeface="Helvetica" pitchFamily="34" charset="0"/>
              <a:cs typeface="Helvetica" pitchFamily="34" charset="0"/>
            </a:endParaRPr>
          </a:p>
          <a:p>
            <a:pPr lvl="2">
              <a:buFont typeface="Wingdings" pitchFamily="2" charset="2"/>
              <a:buNone/>
            </a:pPr>
            <a:endParaRPr lang="en-US" sz="2100" dirty="0" smtClean="0">
              <a:effectLst>
                <a:outerShdw blurRad="38100" dist="38100" dir="2700000" algn="tl">
                  <a:srgbClr val="0064E2"/>
                </a:outerShdw>
              </a:effectLst>
              <a:latin typeface="Helvetica" pitchFamily="34" charset="0"/>
              <a:cs typeface="Helvetica" pitchFamily="34" charset="0"/>
            </a:endParaRP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B854F56B-F059-439D-B327-4832F47F5FC8}"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8275"/>
          </a:xfrm>
        </p:spPr>
        <p:txBody>
          <a:bodyPr>
            <a:noAutofit/>
          </a:bodyPr>
          <a:lstStyle/>
          <a:p>
            <a:pPr fontAlgn="auto">
              <a:spcAft>
                <a:spcPts val="0"/>
              </a:spcAft>
              <a:defRPr/>
            </a:pPr>
            <a:r>
              <a:rPr lang="en-US" sz="3600" dirty="0" smtClean="0"/>
              <a:t>the </a:t>
            </a:r>
            <a:r>
              <a:rPr lang="en-US" sz="3600" dirty="0" smtClean="0"/>
              <a:t>Major Job Attitudes</a:t>
            </a:r>
            <a:endParaRPr lang="en-US" sz="3600" dirty="0"/>
          </a:p>
        </p:txBody>
      </p:sp>
      <p:sp>
        <p:nvSpPr>
          <p:cNvPr id="16" name="Content Placeholder 15"/>
          <p:cNvSpPr>
            <a:spLocks noGrp="1"/>
          </p:cNvSpPr>
          <p:nvPr>
            <p:ph idx="1"/>
          </p:nvPr>
        </p:nvSpPr>
        <p:spPr>
          <a:xfrm>
            <a:off x="457200" y="1338524"/>
            <a:ext cx="8229600" cy="5200389"/>
          </a:xfrm>
        </p:spPr>
        <p:txBody>
          <a:bodyPr>
            <a:normAutofit fontScale="92500"/>
          </a:bodyPr>
          <a:lstStyle/>
          <a:p>
            <a:pPr fontAlgn="auto">
              <a:spcAft>
                <a:spcPts val="0"/>
              </a:spcAft>
              <a:defRPr/>
            </a:pPr>
            <a:r>
              <a:rPr lang="en-US" b="1" dirty="0" smtClean="0">
                <a:latin typeface="Helvetica"/>
                <a:cs typeface="Helvetica"/>
              </a:rPr>
              <a:t>Perceived Organizational Support (POS)</a:t>
            </a:r>
          </a:p>
          <a:p>
            <a:pPr lvl="1" fontAlgn="auto">
              <a:spcAft>
                <a:spcPts val="0"/>
              </a:spcAft>
              <a:defRPr/>
            </a:pPr>
            <a:r>
              <a:rPr lang="en-US" sz="2400" dirty="0" smtClean="0">
                <a:latin typeface="Helvetica"/>
                <a:cs typeface="Helvetica"/>
              </a:rPr>
              <a:t>Degree to which employees believe the organization values their contribution and cares about their well-being.</a:t>
            </a:r>
          </a:p>
          <a:p>
            <a:pPr lvl="1" fontAlgn="auto">
              <a:spcAft>
                <a:spcPts val="0"/>
              </a:spcAft>
              <a:defRPr/>
            </a:pPr>
            <a:r>
              <a:rPr lang="en-US" sz="2400" dirty="0" smtClean="0">
                <a:latin typeface="Helvetica"/>
                <a:cs typeface="Helvetica"/>
              </a:rPr>
              <a:t>Higher when rewards are fair, employees are involved in decision making, and supervisors are seen as supportive.</a:t>
            </a:r>
          </a:p>
          <a:p>
            <a:pPr lvl="1" fontAlgn="auto">
              <a:spcAft>
                <a:spcPts val="0"/>
              </a:spcAft>
              <a:defRPr/>
            </a:pPr>
            <a:r>
              <a:rPr lang="en-US" sz="2400" dirty="0" smtClean="0">
                <a:latin typeface="Helvetica"/>
                <a:cs typeface="Helvetica"/>
              </a:rPr>
              <a:t>High POS is related to higher OCBs and performance</a:t>
            </a:r>
            <a:r>
              <a:rPr lang="en-US" sz="2400" dirty="0" smtClean="0">
                <a:latin typeface="Helvetica"/>
                <a:cs typeface="Helvetica"/>
              </a:rPr>
              <a:t>.</a:t>
            </a:r>
          </a:p>
          <a:p>
            <a:pPr lvl="1" fontAlgn="auto">
              <a:spcAft>
                <a:spcPts val="0"/>
              </a:spcAft>
              <a:defRPr/>
            </a:pPr>
            <a:endParaRPr lang="en-US" sz="2400" dirty="0" smtClean="0">
              <a:latin typeface="Helvetica"/>
              <a:cs typeface="Helvetica"/>
            </a:endParaRPr>
          </a:p>
          <a:p>
            <a:pPr fontAlgn="auto">
              <a:spcAft>
                <a:spcPts val="0"/>
              </a:spcAft>
              <a:defRPr/>
            </a:pPr>
            <a:r>
              <a:rPr lang="en-US" b="1" dirty="0" smtClean="0">
                <a:latin typeface="Helvetica"/>
                <a:cs typeface="Helvetica"/>
              </a:rPr>
              <a:t>Employee Engagement</a:t>
            </a:r>
          </a:p>
          <a:p>
            <a:pPr lvl="1" fontAlgn="auto">
              <a:spcAft>
                <a:spcPts val="0"/>
              </a:spcAft>
              <a:defRPr/>
            </a:pPr>
            <a:r>
              <a:rPr lang="en-US" sz="2400" dirty="0" smtClean="0">
                <a:latin typeface="Helvetica"/>
                <a:cs typeface="Helvetica"/>
              </a:rPr>
              <a:t>The degree of involvement with, satisfaction with, and enthusiasm for the job.</a:t>
            </a:r>
          </a:p>
          <a:p>
            <a:pPr lvl="2">
              <a:defRPr/>
            </a:pPr>
            <a:r>
              <a:rPr lang="en-US" sz="2600" dirty="0" smtClean="0">
                <a:latin typeface="Helvetica"/>
                <a:cs typeface="Helvetica"/>
              </a:rPr>
              <a:t>Engaged employees are passionate about their work and company</a:t>
            </a:r>
            <a:r>
              <a:rPr lang="en-US" sz="2000" dirty="0" smtClean="0">
                <a:latin typeface="Helvetica"/>
                <a:cs typeface="Helvetica"/>
              </a:rPr>
              <a:t>.</a:t>
            </a:r>
          </a:p>
          <a:p>
            <a:pPr lvl="1" fontAlgn="auto">
              <a:spcAft>
                <a:spcPts val="0"/>
              </a:spcAft>
              <a:defRPr/>
            </a:pPr>
            <a:endParaRPr lang="en-US" sz="2400" dirty="0" smtClean="0">
              <a:latin typeface="Helvetica"/>
              <a:cs typeface="Helvetica"/>
            </a:endParaRPr>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A25334C6-1680-45A5-9CCE-C4F4AC315AC2}"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38275"/>
          </a:xfrm>
        </p:spPr>
        <p:txBody>
          <a:bodyPr>
            <a:noAutofit/>
          </a:bodyPr>
          <a:lstStyle/>
          <a:p>
            <a:pPr algn="r" fontAlgn="auto">
              <a:spcAft>
                <a:spcPts val="0"/>
              </a:spcAft>
              <a:defRPr/>
            </a:pPr>
            <a:r>
              <a:rPr lang="en-US" sz="3600" dirty="0" smtClean="0"/>
              <a:t>the </a:t>
            </a:r>
            <a:r>
              <a:rPr lang="en-US" sz="3600" dirty="0" smtClean="0"/>
              <a:t>Major Job Attitudes</a:t>
            </a:r>
            <a:endParaRPr lang="en-US" sz="3600" dirty="0"/>
          </a:p>
        </p:txBody>
      </p:sp>
      <p:sp>
        <p:nvSpPr>
          <p:cNvPr id="16" name="Content Placeholder 15"/>
          <p:cNvSpPr>
            <a:spLocks noGrp="1"/>
          </p:cNvSpPr>
          <p:nvPr>
            <p:ph idx="1"/>
          </p:nvPr>
        </p:nvSpPr>
        <p:spPr>
          <a:xfrm>
            <a:off x="504213" y="1795549"/>
            <a:ext cx="8229600" cy="4224251"/>
          </a:xfrm>
        </p:spPr>
        <p:txBody>
          <a:bodyPr/>
          <a:lstStyle/>
          <a:p>
            <a:pPr fontAlgn="auto">
              <a:spcAft>
                <a:spcPts val="0"/>
              </a:spcAft>
              <a:defRPr/>
            </a:pPr>
            <a:r>
              <a:rPr lang="en-US" b="1" dirty="0" smtClean="0">
                <a:latin typeface="Helvetica"/>
                <a:cs typeface="Helvetica"/>
              </a:rPr>
              <a:t>Are These Job Attitudes Really Distinct?</a:t>
            </a:r>
          </a:p>
          <a:p>
            <a:pPr lvl="1" fontAlgn="auto">
              <a:spcAft>
                <a:spcPts val="0"/>
              </a:spcAft>
              <a:defRPr/>
            </a:pPr>
            <a:r>
              <a:rPr lang="en-US" sz="2400" dirty="0" smtClean="0">
                <a:latin typeface="Helvetica"/>
                <a:cs typeface="Helvetica"/>
              </a:rPr>
              <a:t>No: these attitudes are highly related</a:t>
            </a:r>
          </a:p>
          <a:p>
            <a:pPr lvl="1" fontAlgn="auto">
              <a:spcAft>
                <a:spcPts val="0"/>
              </a:spcAft>
              <a:defRPr/>
            </a:pPr>
            <a:r>
              <a:rPr lang="en-US" sz="2400" dirty="0" smtClean="0">
                <a:latin typeface="Helvetica"/>
                <a:cs typeface="Helvetica"/>
              </a:rPr>
              <a:t>Variables may be redundant </a:t>
            </a:r>
            <a:r>
              <a:rPr lang="en-US" sz="2400" i="1" dirty="0" smtClean="0">
                <a:latin typeface="Helvetica"/>
                <a:cs typeface="Helvetica"/>
              </a:rPr>
              <a:t>(measuring the same thing under a different name)</a:t>
            </a:r>
          </a:p>
          <a:p>
            <a:pPr lvl="1" fontAlgn="auto">
              <a:spcAft>
                <a:spcPts val="0"/>
              </a:spcAft>
              <a:defRPr/>
            </a:pPr>
            <a:r>
              <a:rPr lang="en-US" sz="2400" dirty="0" smtClean="0">
                <a:latin typeface="Helvetica"/>
                <a:cs typeface="Helvetica"/>
              </a:rPr>
              <a:t>While there is some distinction, there is also a lot of overlap</a:t>
            </a:r>
          </a:p>
          <a:p>
            <a:pPr lvl="1" fontAlgn="auto">
              <a:spcAft>
                <a:spcPts val="0"/>
              </a:spcAft>
              <a:defRPr/>
            </a:pPr>
            <a:r>
              <a:rPr lang="en-US" sz="2400" dirty="0" smtClean="0">
                <a:latin typeface="Helvetica"/>
                <a:cs typeface="Helvetica"/>
              </a:rPr>
              <a:t>Overlap may cause confusion</a:t>
            </a:r>
          </a:p>
          <a:p>
            <a:pPr fontAlgn="auto">
              <a:spcAft>
                <a:spcPts val="0"/>
              </a:spcAft>
              <a:defRPr/>
            </a:pPr>
            <a:endParaRPr lang="en-US" dirty="0" smtClean="0">
              <a:latin typeface="Times New Roman" charset="0"/>
            </a:endParaRPr>
          </a:p>
          <a:p>
            <a:pPr fontAlgn="auto">
              <a:spcAft>
                <a:spcPts val="0"/>
              </a:spcAft>
              <a:buFont typeface="Wingdings" pitchFamily="2" charset="2"/>
              <a:buNone/>
              <a:defRPr/>
            </a:pPr>
            <a:endParaRPr lang="en-US" dirty="0"/>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FB0BE6DE-6D3A-44DB-8723-3C1B106B75F0}"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510"/>
            <a:ext cx="8229600" cy="1113905"/>
          </a:xfrm>
        </p:spPr>
        <p:txBody>
          <a:bodyPr>
            <a:noAutofit/>
          </a:bodyPr>
          <a:lstStyle/>
          <a:p>
            <a:pPr algn="ctr" fontAlgn="auto">
              <a:spcAft>
                <a:spcPts val="0"/>
              </a:spcAft>
              <a:defRPr/>
            </a:pPr>
            <a:r>
              <a:rPr lang="en-US" dirty="0" smtClean="0"/>
              <a:t>Job </a:t>
            </a:r>
            <a:r>
              <a:rPr lang="en-US" dirty="0" smtClean="0"/>
              <a:t>Satisfaction </a:t>
            </a:r>
            <a:br>
              <a:rPr lang="en-US" dirty="0" smtClean="0"/>
            </a:br>
            <a:endParaRPr lang="en-US" dirty="0"/>
          </a:p>
        </p:txBody>
      </p:sp>
      <p:sp>
        <p:nvSpPr>
          <p:cNvPr id="16" name="Content Placeholder 15"/>
          <p:cNvSpPr>
            <a:spLocks noGrp="1"/>
          </p:cNvSpPr>
          <p:nvPr>
            <p:ph idx="1"/>
          </p:nvPr>
        </p:nvSpPr>
        <p:spPr>
          <a:xfrm>
            <a:off x="224442" y="1180406"/>
            <a:ext cx="8919557" cy="4727373"/>
          </a:xfrm>
        </p:spPr>
        <p:txBody>
          <a:bodyPr>
            <a:normAutofit/>
          </a:bodyPr>
          <a:lstStyle/>
          <a:p>
            <a:pPr fontAlgn="auto">
              <a:spcAft>
                <a:spcPts val="0"/>
              </a:spcAft>
              <a:defRPr/>
            </a:pPr>
            <a:r>
              <a:rPr lang="en-US" dirty="0" smtClean="0"/>
              <a:t>Job satisfaction</a:t>
            </a:r>
          </a:p>
          <a:p>
            <a:pPr lvl="1" fontAlgn="auto">
              <a:spcAft>
                <a:spcPts val="0"/>
              </a:spcAft>
              <a:defRPr/>
            </a:pPr>
            <a:r>
              <a:rPr lang="en-US" dirty="0" smtClean="0"/>
              <a:t>A positive feeling about a job resulting from an evaluation of its characteristics</a:t>
            </a:r>
          </a:p>
          <a:p>
            <a:pPr fontAlgn="auto">
              <a:spcAft>
                <a:spcPts val="0"/>
              </a:spcAft>
              <a:defRPr/>
            </a:pPr>
            <a:r>
              <a:rPr lang="en-US" dirty="0" smtClean="0"/>
              <a:t>Two </a:t>
            </a:r>
            <a:r>
              <a:rPr lang="en-US" dirty="0" smtClean="0"/>
              <a:t>approaches for measuring Job Satisfaction are popular:</a:t>
            </a:r>
          </a:p>
          <a:p>
            <a:pPr lvl="1" fontAlgn="auto">
              <a:spcAft>
                <a:spcPts val="0"/>
              </a:spcAft>
              <a:defRPr/>
            </a:pPr>
            <a:r>
              <a:rPr lang="en-US" dirty="0" smtClean="0"/>
              <a:t>The single global rating </a:t>
            </a:r>
          </a:p>
          <a:p>
            <a:pPr lvl="1" fontAlgn="auto">
              <a:spcBef>
                <a:spcPts val="0"/>
              </a:spcBef>
              <a:spcAft>
                <a:spcPts val="0"/>
              </a:spcAft>
              <a:defRPr/>
            </a:pPr>
            <a:r>
              <a:rPr lang="en-US" dirty="0" smtClean="0"/>
              <a:t>The summation of job </a:t>
            </a:r>
            <a:endParaRPr lang="en-US" dirty="0" smtClean="0"/>
          </a:p>
          <a:p>
            <a:pPr lvl="1" fontAlgn="auto">
              <a:spcBef>
                <a:spcPts val="0"/>
              </a:spcBef>
              <a:spcAft>
                <a:spcPts val="0"/>
              </a:spcAft>
              <a:buNone/>
              <a:defRPr/>
            </a:pPr>
            <a:r>
              <a:rPr lang="en-US" dirty="0" smtClean="0"/>
              <a:t> </a:t>
            </a:r>
            <a:r>
              <a:rPr lang="en-US" dirty="0" smtClean="0"/>
              <a:t>   </a:t>
            </a:r>
            <a:r>
              <a:rPr lang="en-US" dirty="0" smtClean="0"/>
              <a:t>facets</a:t>
            </a:r>
            <a:endParaRPr lang="en-US" dirty="0" smtClean="0"/>
          </a:p>
          <a:p>
            <a:pPr fontAlgn="auto">
              <a:spcAft>
                <a:spcPts val="0"/>
              </a:spcAft>
              <a:defRPr/>
            </a:pPr>
            <a:endParaRPr lang="en-US" dirty="0" smtClean="0">
              <a:latin typeface="Times New Roman" charset="0"/>
            </a:endParaRPr>
          </a:p>
          <a:p>
            <a:pPr fontAlgn="auto">
              <a:spcAft>
                <a:spcPts val="0"/>
              </a:spcAft>
              <a:buFont typeface="Wingdings" pitchFamily="2" charset="2"/>
              <a:buNone/>
              <a:defRPr/>
            </a:pPr>
            <a:endParaRPr lang="en-US" dirty="0"/>
          </a:p>
        </p:txBody>
      </p:sp>
      <p:sp>
        <p:nvSpPr>
          <p:cNvPr id="6" name="Slide Number Placeholder 5"/>
          <p:cNvSpPr>
            <a:spLocks noGrp="1"/>
          </p:cNvSpPr>
          <p:nvPr>
            <p:ph type="sldNum" sz="quarter" idx="12"/>
          </p:nvPr>
        </p:nvSpPr>
        <p:spPr>
          <a:xfrm>
            <a:off x="8077200" y="6173788"/>
            <a:ext cx="609600" cy="365125"/>
          </a:xfrm>
        </p:spPr>
        <p:txBody>
          <a:bodyPr/>
          <a:lstStyle/>
          <a:p>
            <a:pPr>
              <a:defRPr/>
            </a:pPr>
            <a:r>
              <a:rPr lang="en-US"/>
              <a:t>3-</a:t>
            </a:r>
            <a:fld id="{AA150B97-E47C-430D-9D20-02727EA46806}" type="slidenum">
              <a:rPr lang="en-US"/>
              <a:pPr>
                <a:defRPr/>
              </a:pPr>
              <a:t>9</a:t>
            </a:fld>
            <a:endParaRPr lang="en-US"/>
          </a:p>
        </p:txBody>
      </p:sp>
      <p:pic>
        <p:nvPicPr>
          <p:cNvPr id="8" name="Picture 3"/>
          <p:cNvPicPr>
            <a:picLocks noChangeAspect="1"/>
          </p:cNvPicPr>
          <p:nvPr/>
        </p:nvPicPr>
        <p:blipFill>
          <a:blip r:embed="rId3"/>
          <a:srcRect/>
          <a:stretch>
            <a:fillRect/>
          </a:stretch>
        </p:blipFill>
        <p:spPr bwMode="auto">
          <a:xfrm>
            <a:off x="4728105" y="3560416"/>
            <a:ext cx="4415895" cy="3297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emplate>
  <TotalTime>648</TotalTime>
  <Words>2115</Words>
  <Application>Microsoft Office PowerPoint</Application>
  <PresentationFormat>On-screen Show (4:3)</PresentationFormat>
  <Paragraphs>137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Organizational Behavior 15th Ed</vt:lpstr>
      <vt:lpstr>Components of an Attitude</vt:lpstr>
      <vt:lpstr>Relationship Between Attitudes and Behavior </vt:lpstr>
      <vt:lpstr>Attitudes and Behavior (contd)</vt:lpstr>
      <vt:lpstr>The Major Job Attitudes</vt:lpstr>
      <vt:lpstr>the Major Job Attitudes</vt:lpstr>
      <vt:lpstr>the Major Job Attitudes</vt:lpstr>
      <vt:lpstr>the Major Job Attitudes</vt:lpstr>
      <vt:lpstr>Job Satisfaction  </vt:lpstr>
      <vt:lpstr> Causes of Job Satisfaction</vt:lpstr>
      <vt:lpstr> Causes of Job Satisfaction</vt:lpstr>
      <vt:lpstr>Employee  Responses to Dissatisfaction </vt:lpstr>
      <vt:lpstr>Summary and Implications  for Managers</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akram</cp:lastModifiedBy>
  <cp:revision>56</cp:revision>
  <dcterms:created xsi:type="dcterms:W3CDTF">2012-01-05T00:16:28Z</dcterms:created>
  <dcterms:modified xsi:type="dcterms:W3CDTF">2014-09-09T11:36:19Z</dcterms:modified>
</cp:coreProperties>
</file>