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7" r:id="rId1"/>
  </p:sldMasterIdLst>
  <p:notesMasterIdLst>
    <p:notesMasterId r:id="rId24"/>
  </p:notesMasterIdLst>
  <p:handoutMasterIdLst>
    <p:handoutMasterId r:id="rId25"/>
  </p:handoutMasterIdLst>
  <p:sldIdLst>
    <p:sldId id="256" r:id="rId2"/>
    <p:sldId id="258" r:id="rId3"/>
    <p:sldId id="260" r:id="rId4"/>
    <p:sldId id="296" r:id="rId5"/>
    <p:sldId id="267" r:id="rId6"/>
    <p:sldId id="295" r:id="rId7"/>
    <p:sldId id="297" r:id="rId8"/>
    <p:sldId id="266" r:id="rId9"/>
    <p:sldId id="262" r:id="rId10"/>
    <p:sldId id="298" r:id="rId11"/>
    <p:sldId id="268" r:id="rId12"/>
    <p:sldId id="269" r:id="rId13"/>
    <p:sldId id="265" r:id="rId14"/>
    <p:sldId id="283" r:id="rId15"/>
    <p:sldId id="284" r:id="rId16"/>
    <p:sldId id="285" r:id="rId17"/>
    <p:sldId id="288" r:id="rId18"/>
    <p:sldId id="289" r:id="rId19"/>
    <p:sldId id="290" r:id="rId20"/>
    <p:sldId id="299" r:id="rId21"/>
    <p:sldId id="292" r:id="rId22"/>
    <p:sldId id="293" r:id="rId23"/>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6E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00" autoAdjust="0"/>
    <p:restoredTop sz="78713" autoAdjust="0"/>
  </p:normalViewPr>
  <p:slideViewPr>
    <p:cSldViewPr snapToGrid="0" snapToObjects="1">
      <p:cViewPr varScale="1">
        <p:scale>
          <a:sx n="57" d="100"/>
          <a:sy n="57" d="100"/>
        </p:scale>
        <p:origin x="-1746" y="-78"/>
      </p:cViewPr>
      <p:guideLst>
        <p:guide orient="horz" pos="2160"/>
        <p:guide pos="2880"/>
      </p:guideLst>
    </p:cSldViewPr>
  </p:slideViewPr>
  <p:outlineViewPr>
    <p:cViewPr>
      <p:scale>
        <a:sx n="33" d="100"/>
        <a:sy n="33" d="100"/>
      </p:scale>
      <p:origin x="0" y="4595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6914AFE0-8B70-4D66-B794-25F938763A3E}" type="datetimeFigureOut">
              <a:rPr lang="en-US"/>
              <a:pPr>
                <a:defRPr/>
              </a:pPr>
              <a:t>9/6/2014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9FB80883-8A25-4DA4-8302-14ABBF72EB2D}"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FDF58845-187C-4802-82F9-6D8A0F4AE330}" type="datetimeFigureOut">
              <a:rPr lang="en-US"/>
              <a:pPr>
                <a:defRPr/>
              </a:pPr>
              <a:t>9/6/2014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3C435B52-A875-4DC0-A676-66EE8AC94F40}"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72" charset="-128"/>
        <a:cs typeface="ＭＳ Ｐゴシック" pitchFamily="-72"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72"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72"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72"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7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Welcome to this Organizational Behavior course that uses the 15</a:t>
            </a:r>
            <a:r>
              <a:rPr lang="en-US" baseline="30000" smtClean="0">
                <a:ea typeface="ＭＳ Ｐゴシック" pitchFamily="34" charset="-128"/>
              </a:rPr>
              <a:t>th</a:t>
            </a:r>
            <a:r>
              <a:rPr lang="en-US" smtClean="0">
                <a:ea typeface="ＭＳ Ｐゴシック" pitchFamily="34" charset="-128"/>
              </a:rPr>
              <a:t> edition of the textbook, Organizational Behavior by Robbins and Judge. This is considered among the most widely used OB textbooks in the world. Robbins and Judge are recognized as definitive aggregators of OB concepts, applications and practices. The course and this book will provide you with a resource that will benefit you throughout your degree program and your professional life.</a:t>
            </a:r>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A45877-CBFB-438B-860B-726696160463}" type="slidenum">
              <a:rPr lang="en-US">
                <a:ea typeface="ＭＳ Ｐゴシック" pitchFamily="-72" charset="-128"/>
                <a:cs typeface="ＭＳ Ｐゴシック" pitchFamily="-72" charset="-128"/>
              </a:rPr>
              <a:pPr fontAlgn="base">
                <a:spcBef>
                  <a:spcPct val="0"/>
                </a:spcBef>
                <a:spcAft>
                  <a:spcPct val="0"/>
                </a:spcAft>
                <a:defRPr/>
              </a:pPr>
              <a:t>1</a:t>
            </a:fld>
            <a:endParaRPr lang="en-US">
              <a:ea typeface="ＭＳ Ｐゴシック" pitchFamily="-72" charset="-128"/>
              <a:cs typeface="ＭＳ Ｐゴシック" pitchFamily="-72"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marL="0" lvl="2" eaLnBrk="1" hangingPunct="1">
              <a:spcBef>
                <a:spcPct val="0"/>
              </a:spcBef>
            </a:pPr>
            <a:r>
              <a:rPr lang="en-US" smtClean="0">
                <a:ea typeface="ＭＳ Ｐゴシック" pitchFamily="34" charset="-128"/>
              </a:rPr>
              <a:t>Exhibit 1.3 from the text shows the contributions made by other disciplines to the development of organizational behavior. The predominant areas are psychology, sociology, social psychology, anthropology, and political science.  Each of the disciplines has contributed specific concepts and theories to the study of OB and its increasing applications.</a:t>
            </a:r>
          </a:p>
          <a:p>
            <a:pPr eaLnBrk="1" hangingPunct="1">
              <a:spcBef>
                <a:spcPct val="0"/>
              </a:spcBef>
            </a:pPr>
            <a:endParaRPr lang="en-US" smtClean="0">
              <a:ea typeface="ＭＳ Ｐゴシック" pitchFamily="34" charset="-128"/>
            </a:endParaRPr>
          </a:p>
        </p:txBody>
      </p:sp>
      <p:sp>
        <p:nvSpPr>
          <p:cNvPr id="39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43560A-5F65-4406-923F-DC1DD058B194}" type="slidenum">
              <a:rPr lang="en-US">
                <a:ea typeface="ＭＳ Ｐゴシック" pitchFamily="-72" charset="-128"/>
                <a:cs typeface="ＭＳ Ｐゴシック" pitchFamily="-72" charset="-128"/>
              </a:rPr>
              <a:pPr fontAlgn="base">
                <a:spcBef>
                  <a:spcPct val="0"/>
                </a:spcBef>
                <a:spcAft>
                  <a:spcPct val="0"/>
                </a:spcAft>
                <a:defRPr/>
              </a:pPr>
              <a:t>10</a:t>
            </a:fld>
            <a:endParaRPr lang="en-US">
              <a:ea typeface="ＭＳ Ｐゴシック" pitchFamily="-72" charset="-128"/>
              <a:cs typeface="ＭＳ Ｐゴシック" pitchFamily="-72"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Times New Roman" pitchFamily="18" charset="0"/>
                <a:ea typeface="ＭＳ Ｐゴシック" pitchFamily="34" charset="-128"/>
              </a:rPr>
              <a:t>Psychology focuses on the individual level by seeking to measure, explain, and sometimes change behaviors in individuals.  This area of study offers insights in such areas as learning, training, decision making, and employee selection. </a:t>
            </a:r>
          </a:p>
          <a:p>
            <a:pPr eaLnBrk="1" hangingPunct="1">
              <a:spcBef>
                <a:spcPct val="0"/>
              </a:spcBef>
            </a:pPr>
            <a:endParaRPr lang="en-US" smtClean="0">
              <a:latin typeface="Times New Roman" pitchFamily="18" charset="0"/>
              <a:ea typeface="ＭＳ Ｐゴシック" pitchFamily="34" charset="-128"/>
            </a:endParaRPr>
          </a:p>
          <a:p>
            <a:pPr eaLnBrk="1" hangingPunct="1">
              <a:spcBef>
                <a:spcPct val="0"/>
              </a:spcBef>
            </a:pPr>
            <a:r>
              <a:rPr lang="en-US" smtClean="0">
                <a:latin typeface="Times New Roman" pitchFamily="18" charset="0"/>
                <a:ea typeface="ＭＳ Ｐゴシック" pitchFamily="34" charset="-128"/>
              </a:rPr>
              <a:t>Social Psychology moves beyond individual analysis to look at group behavior and how individuals can influence on another.  It blends together sociology and psychology and looks primarily at change, communication, and group interactions.</a:t>
            </a:r>
          </a:p>
          <a:p>
            <a:pPr eaLnBrk="1" hangingPunct="1">
              <a:spcBef>
                <a:spcPct val="0"/>
              </a:spcBef>
            </a:pPr>
            <a:endParaRPr lang="en-US" smtClean="0">
              <a:latin typeface="Times New Roman" pitchFamily="18" charset="0"/>
              <a:ea typeface="ＭＳ Ｐゴシック" pitchFamily="34" charset="-128"/>
            </a:endParaRPr>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B2364B-1E65-4648-988F-6A04D36B0F49}" type="slidenum">
              <a:rPr lang="en-US">
                <a:ea typeface="ＭＳ Ｐゴシック" pitchFamily="-72" charset="-128"/>
                <a:cs typeface="ＭＳ Ｐゴシック" pitchFamily="-72" charset="-128"/>
              </a:rPr>
              <a:pPr fontAlgn="base">
                <a:spcBef>
                  <a:spcPct val="0"/>
                </a:spcBef>
                <a:spcAft>
                  <a:spcPct val="0"/>
                </a:spcAft>
                <a:defRPr/>
              </a:pPr>
              <a:t>11</a:t>
            </a:fld>
            <a:endParaRPr lang="en-US">
              <a:ea typeface="ＭＳ Ｐゴシック" pitchFamily="-72" charset="-128"/>
              <a:cs typeface="ＭＳ Ｐゴシック" pitchFamily="-72"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Times New Roman" pitchFamily="18" charset="0"/>
                <a:ea typeface="ＭＳ Ｐゴシック" pitchFamily="34" charset="-128"/>
              </a:rPr>
              <a:t>Sociology looks at the relationship between individuals and their environment.  Sociologists’ main contribution to OB is through offering a better understanding of group behavior.  It looks more at how a group operates within an organizational system.  One key area that sociologists contribute to in OB is culture, a key factor in OB studies.</a:t>
            </a:r>
          </a:p>
          <a:p>
            <a:pPr eaLnBrk="1" hangingPunct="1">
              <a:spcBef>
                <a:spcPct val="0"/>
              </a:spcBef>
            </a:pPr>
            <a:endParaRPr lang="en-US" smtClean="0">
              <a:latin typeface="Times New Roman" pitchFamily="18" charset="0"/>
              <a:ea typeface="ＭＳ Ｐゴシック" pitchFamily="34" charset="-128"/>
            </a:endParaRPr>
          </a:p>
          <a:p>
            <a:pPr eaLnBrk="1" hangingPunct="1">
              <a:spcBef>
                <a:spcPct val="0"/>
              </a:spcBef>
            </a:pPr>
            <a:r>
              <a:rPr lang="en-US" smtClean="0">
                <a:latin typeface="Times New Roman" pitchFamily="18" charset="0"/>
                <a:ea typeface="ＭＳ Ｐゴシック" pitchFamily="34" charset="-128"/>
              </a:rPr>
              <a:t>An Anthropologist studies societies to learn about the human beings and their activities.  They help us understand the differences between different groups in terms of their values, attitudes, and behaviors.  </a:t>
            </a:r>
          </a:p>
          <a:p>
            <a:pPr eaLnBrk="1" hangingPunct="1">
              <a:spcBef>
                <a:spcPct val="0"/>
              </a:spcBef>
            </a:pPr>
            <a:endParaRPr lang="en-US" smtClean="0">
              <a:latin typeface="Times New Roman" pitchFamily="18" charset="0"/>
              <a:ea typeface="ＭＳ Ｐゴシック" pitchFamily="34" charset="-128"/>
            </a:endParaRPr>
          </a:p>
        </p:txBody>
      </p:sp>
      <p:sp>
        <p:nvSpPr>
          <p:cNvPr id="440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803252-371F-457A-85F2-9D8380854A89}" type="slidenum">
              <a:rPr lang="en-US">
                <a:ea typeface="ＭＳ Ｐゴシック" pitchFamily="-72" charset="-128"/>
                <a:cs typeface="ＭＳ Ｐゴシック" pitchFamily="-72" charset="-128"/>
              </a:rPr>
              <a:pPr fontAlgn="base">
                <a:spcBef>
                  <a:spcPct val="0"/>
                </a:spcBef>
                <a:spcAft>
                  <a:spcPct val="0"/>
                </a:spcAft>
                <a:defRPr/>
              </a:pPr>
              <a:t>12</a:t>
            </a:fld>
            <a:endParaRPr lang="en-US">
              <a:ea typeface="ＭＳ Ｐゴシック" pitchFamily="-72" charset="-128"/>
              <a:cs typeface="ＭＳ Ｐゴシック" pitchFamily="-72"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This book proposes three types of variables, inputs, processes, and outcomes, at three levels of analysis, individual, group, and organizational.</a:t>
            </a:r>
          </a:p>
          <a:p>
            <a:pPr eaLnBrk="1" hangingPunct="1">
              <a:spcBef>
                <a:spcPct val="0"/>
              </a:spcBef>
            </a:pPr>
            <a:r>
              <a:rPr lang="en-US" smtClean="0">
                <a:ea typeface="ＭＳ Ｐゴシック" pitchFamily="34" charset="-128"/>
              </a:rPr>
              <a:t>The model proceeds from left to right, with inputs leading to processes, and processes leading to outcomes. </a:t>
            </a:r>
          </a:p>
          <a:p>
            <a:pPr eaLnBrk="1" hangingPunct="1">
              <a:spcBef>
                <a:spcPct val="0"/>
              </a:spcBef>
            </a:pPr>
            <a:r>
              <a:rPr lang="en-US" smtClean="0">
                <a:ea typeface="ＭＳ Ｐゴシック" pitchFamily="34" charset="-128"/>
              </a:rPr>
              <a:t>Notice that the model also shows that outcomes can influence inputs in the future.</a:t>
            </a:r>
          </a:p>
          <a:p>
            <a:pPr eaLnBrk="1" hangingPunct="1">
              <a:spcBef>
                <a:spcPct val="0"/>
              </a:spcBef>
            </a:pPr>
            <a:endParaRPr lang="en-US" smtClean="0">
              <a:ea typeface="ＭＳ Ｐゴシック" pitchFamily="34" charset="-128"/>
            </a:endParaRPr>
          </a:p>
        </p:txBody>
      </p:sp>
      <p:sp>
        <p:nvSpPr>
          <p:cNvPr id="727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5D9A74-ADA1-412B-828A-ECA313F3A9A1}" type="slidenum">
              <a:rPr lang="en-US">
                <a:ea typeface="ＭＳ Ｐゴシック" pitchFamily="-72" charset="-128"/>
                <a:cs typeface="ＭＳ Ｐゴシック" pitchFamily="-72" charset="-128"/>
              </a:rPr>
              <a:pPr fontAlgn="base">
                <a:spcBef>
                  <a:spcPct val="0"/>
                </a:spcBef>
                <a:spcAft>
                  <a:spcPct val="0"/>
                </a:spcAft>
                <a:defRPr/>
              </a:pPr>
              <a:t>13</a:t>
            </a:fld>
            <a:endParaRPr lang="en-US">
              <a:ea typeface="ＭＳ Ｐゴシック" pitchFamily="-72" charset="-128"/>
              <a:cs typeface="ＭＳ Ｐゴシック" pitchFamily="-72"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Inputs are factors that exist in advance of the employment relationships. For example, individual diversity characteristics, personality, and values are shaped by a combination of an individual’s genetic inheritance and childhood environment. Group structure, roles, and team responsibilities are typically assigned immediately before or after a group is formed. </a:t>
            </a:r>
          </a:p>
          <a:p>
            <a:pPr eaLnBrk="1" hangingPunct="1">
              <a:spcBef>
                <a:spcPct val="0"/>
              </a:spcBef>
            </a:pPr>
            <a:r>
              <a:rPr lang="en-US" smtClean="0">
                <a:ea typeface="ＭＳ Ｐゴシック" pitchFamily="34" charset="-128"/>
              </a:rPr>
              <a:t>Finally, organizational structure and culture are usually the result of years of development and change as the organization adapts to its environment and builds up customs and norms. </a:t>
            </a:r>
          </a:p>
        </p:txBody>
      </p:sp>
      <p:sp>
        <p:nvSpPr>
          <p:cNvPr id="747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AEA8ED-48D8-46E2-A0F6-F0CDE8BB1A8C}" type="slidenum">
              <a:rPr lang="en-US">
                <a:ea typeface="ＭＳ Ｐゴシック" pitchFamily="-72" charset="-128"/>
                <a:cs typeface="ＭＳ Ｐゴシック" pitchFamily="-72" charset="-128"/>
              </a:rPr>
              <a:pPr fontAlgn="base">
                <a:spcBef>
                  <a:spcPct val="0"/>
                </a:spcBef>
                <a:spcAft>
                  <a:spcPct val="0"/>
                </a:spcAft>
                <a:defRPr/>
              </a:pPr>
              <a:t>14</a:t>
            </a:fld>
            <a:endParaRPr lang="en-US">
              <a:ea typeface="ＭＳ Ｐゴシック" pitchFamily="-72" charset="-128"/>
              <a:cs typeface="ＭＳ Ｐゴシック" pitchFamily="-72"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Processes are actions that individuals, groups, and organizations engage in as a result of inputs and that lead to certain outcomes. </a:t>
            </a:r>
          </a:p>
          <a:p>
            <a:pPr eaLnBrk="1" hangingPunct="1">
              <a:spcBef>
                <a:spcPct val="0"/>
              </a:spcBef>
            </a:pPr>
            <a:r>
              <a:rPr lang="en-US" smtClean="0">
                <a:ea typeface="ＭＳ Ｐゴシック" pitchFamily="34" charset="-128"/>
              </a:rPr>
              <a:t>At the individual level, processes include emotions and moods, motivation, perception, and decision-making. </a:t>
            </a:r>
          </a:p>
          <a:p>
            <a:pPr eaLnBrk="1" hangingPunct="1">
              <a:spcBef>
                <a:spcPct val="0"/>
              </a:spcBef>
            </a:pPr>
            <a:r>
              <a:rPr lang="en-US" smtClean="0">
                <a:ea typeface="ＭＳ Ｐゴシック" pitchFamily="34" charset="-128"/>
              </a:rPr>
              <a:t>At the group level, they include communication, leadership, power and politics, and conflict and negotiation. </a:t>
            </a:r>
          </a:p>
          <a:p>
            <a:pPr eaLnBrk="1" hangingPunct="1">
              <a:spcBef>
                <a:spcPct val="0"/>
              </a:spcBef>
            </a:pPr>
            <a:r>
              <a:rPr lang="en-US" smtClean="0">
                <a:ea typeface="ＭＳ Ｐゴシック" pitchFamily="34" charset="-128"/>
              </a:rPr>
              <a:t>Finally, at the organizational level, processes include human resource management and change practices.</a:t>
            </a:r>
          </a:p>
        </p:txBody>
      </p:sp>
      <p:sp>
        <p:nvSpPr>
          <p:cNvPr id="768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8D1EFF-D6D1-4279-8352-85BB259DF512}" type="slidenum">
              <a:rPr lang="en-US">
                <a:ea typeface="ＭＳ Ｐゴシック" pitchFamily="-72" charset="-128"/>
                <a:cs typeface="ＭＳ Ｐゴシック" pitchFamily="-72" charset="-128"/>
              </a:rPr>
              <a:pPr fontAlgn="base">
                <a:spcBef>
                  <a:spcPct val="0"/>
                </a:spcBef>
                <a:spcAft>
                  <a:spcPct val="0"/>
                </a:spcAft>
                <a:defRPr/>
              </a:pPr>
              <a:t>15</a:t>
            </a:fld>
            <a:endParaRPr lang="en-US">
              <a:ea typeface="ＭＳ Ｐゴシック" pitchFamily="-72" charset="-128"/>
              <a:cs typeface="ＭＳ Ｐゴシック" pitchFamily="-72"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Scholars have emphasized individual-level outcomes like attitudes and satisfaction, task performance, citizenship behavior, and withdrawal behavior. </a:t>
            </a:r>
          </a:p>
          <a:p>
            <a:pPr eaLnBrk="1" hangingPunct="1">
              <a:spcBef>
                <a:spcPct val="0"/>
              </a:spcBef>
            </a:pPr>
            <a:r>
              <a:rPr lang="en-US" smtClean="0">
                <a:ea typeface="ＭＳ Ｐゴシック" pitchFamily="34" charset="-128"/>
              </a:rPr>
              <a:t>At the group level, cohesion and functioning are the dependent variables. </a:t>
            </a:r>
          </a:p>
          <a:p>
            <a:pPr eaLnBrk="1" hangingPunct="1">
              <a:spcBef>
                <a:spcPct val="0"/>
              </a:spcBef>
            </a:pPr>
            <a:r>
              <a:rPr lang="en-US" smtClean="0">
                <a:ea typeface="ＭＳ Ｐゴシック" pitchFamily="34" charset="-128"/>
              </a:rPr>
              <a:t>Finally, at the organizational level we look at overall profitability and survival. Because these outcomes will be covered in all the chapters, we’ll briefly discuss each here so you can understand what the “goal” of OB will be.</a:t>
            </a:r>
          </a:p>
        </p:txBody>
      </p:sp>
      <p:sp>
        <p:nvSpPr>
          <p:cNvPr id="788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92C6EB-BE59-4384-8B4C-04A464FED575}" type="slidenum">
              <a:rPr lang="en-US">
                <a:ea typeface="ＭＳ Ｐゴシック" pitchFamily="-72" charset="-128"/>
                <a:cs typeface="ＭＳ Ｐゴシック" pitchFamily="-72" charset="-128"/>
              </a:rPr>
              <a:pPr fontAlgn="base">
                <a:spcBef>
                  <a:spcPct val="0"/>
                </a:spcBef>
                <a:spcAft>
                  <a:spcPct val="0"/>
                </a:spcAft>
                <a:defRPr/>
              </a:pPr>
              <a:t>16</a:t>
            </a:fld>
            <a:endParaRPr lang="en-US">
              <a:ea typeface="ＭＳ Ｐゴシック" pitchFamily="-72" charset="-128"/>
              <a:cs typeface="ＭＳ Ｐゴシック" pitchFamily="-72"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The belief that satisfied employees are more productive than dissatisfied employees has been a basic tenet among managers for years, though only now has research begun to support. Some people might think that influencing employee attitudes and stress is purely soft stuff, and not the business of serious managers, but as we will show, attitudes often have behavioral consequences that directly relate to organizational effectiveness.  </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Task performance is the most important human output contributing to organizational effectiveness, so in every chapter we devote considerable time to detailing how task performance is affected by the topic in question.</a:t>
            </a:r>
          </a:p>
        </p:txBody>
      </p:sp>
      <p:sp>
        <p:nvSpPr>
          <p:cNvPr id="808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5A1B59-968D-4DB6-830A-20B561C33B49}" type="slidenum">
              <a:rPr lang="en-US">
                <a:ea typeface="ＭＳ Ｐゴシック" pitchFamily="-72" charset="-128"/>
                <a:cs typeface="ＭＳ Ｐゴシック" pitchFamily="-72" charset="-128"/>
              </a:rPr>
              <a:pPr fontAlgn="base">
                <a:spcBef>
                  <a:spcPct val="0"/>
                </a:spcBef>
                <a:spcAft>
                  <a:spcPct val="0"/>
                </a:spcAft>
                <a:defRPr/>
              </a:pPr>
              <a:t>17</a:t>
            </a:fld>
            <a:endParaRPr lang="en-US">
              <a:ea typeface="ＭＳ Ｐゴシック" pitchFamily="-72" charset="-128"/>
              <a:cs typeface="ＭＳ Ｐゴシック" pitchFamily="-72"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In today’s dynamic workplace, where tasks are increasingly performed by teams and flexibility is critical, employees who engage in “good citizenship” behaviors help others on their team, volunteer for extra work, avoid unnecessary conflicts, respect the spirit as well as the letter of rules and regulations, and gracefully tolerate occasional work-related impositions and nuisances.  </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Employee withdrawal can have a very negative effect on an organization. The cost of employee turnover alone has been estimated to run into the thousands of dollars, even for entry-level positions.  Absenteeism also costs organizations significant amounts of money and time every year. For instance, a recent survey found the average direct cost to U.S. employers of unscheduled absences is 8.7 percent of payroll. </a:t>
            </a:r>
          </a:p>
          <a:p>
            <a:pPr eaLnBrk="1" hangingPunct="1">
              <a:spcBef>
                <a:spcPct val="0"/>
              </a:spcBef>
            </a:pPr>
            <a:endParaRPr lang="en-US" smtClean="0">
              <a:ea typeface="ＭＳ Ｐゴシック" pitchFamily="34" charset="-128"/>
            </a:endParaRPr>
          </a:p>
        </p:txBody>
      </p:sp>
      <p:sp>
        <p:nvSpPr>
          <p:cNvPr id="829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CBB9A4-E26A-41D0-968C-60F699B792DC}" type="slidenum">
              <a:rPr lang="en-US">
                <a:ea typeface="ＭＳ Ｐゴシック" pitchFamily="-72" charset="-128"/>
                <a:cs typeface="ＭＳ Ｐゴシック" pitchFamily="-72" charset="-128"/>
              </a:rPr>
              <a:pPr fontAlgn="base">
                <a:spcBef>
                  <a:spcPct val="0"/>
                </a:spcBef>
                <a:spcAft>
                  <a:spcPct val="0"/>
                </a:spcAft>
                <a:defRPr/>
              </a:pPr>
              <a:t>18</a:t>
            </a:fld>
            <a:endParaRPr lang="en-US">
              <a:ea typeface="ＭＳ Ｐゴシック" pitchFamily="-72" charset="-128"/>
              <a:cs typeface="ＭＳ Ｐゴシック" pitchFamily="-72"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When employees trust one another, seek common goals, and work together to achieve these common ends, the group is cohesive; when employees are divided among themselves in terms of what they want to achieve and have little loyalty to one another, the group is not cohesive. And the greater the group’s cohesion, the greater is the effect of Group functioning that leads to effective outcomes with satisfying impact on group members.</a:t>
            </a:r>
          </a:p>
        </p:txBody>
      </p:sp>
      <p:sp>
        <p:nvSpPr>
          <p:cNvPr id="849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8EDC18-23F7-4D93-B077-C010EDF0A819}" type="slidenum">
              <a:rPr lang="en-US">
                <a:ea typeface="ＭＳ Ｐゴシック" pitchFamily="-72" charset="-128"/>
                <a:cs typeface="ＭＳ Ｐゴシック" pitchFamily="-72" charset="-128"/>
              </a:rPr>
              <a:pPr fontAlgn="base">
                <a:spcBef>
                  <a:spcPct val="0"/>
                </a:spcBef>
                <a:spcAft>
                  <a:spcPct val="0"/>
                </a:spcAft>
                <a:defRPr/>
              </a:pPr>
              <a:t>19</a:t>
            </a:fld>
            <a:endParaRPr lang="en-US">
              <a:ea typeface="ＭＳ Ｐゴシック" pitchFamily="-72" charset="-128"/>
              <a:cs typeface="ＭＳ Ｐゴシック" pitchFamily="-72"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Times New Roman" pitchFamily="18" charset="0"/>
                <a:ea typeface="ＭＳ Ｐゴシック" pitchFamily="34" charset="-128"/>
              </a:rPr>
              <a:t>Managers need a whole cadre of skills to create a productive workplace, including technical and quantitative skills.  However, leadership and communication skills are critical to organizational success.  When managers have solid interpersonal skills, there are positive work outcomes for the organization.  These outcomes include lower turnover of strong employees, improved recruitment pools for filling employment positions, and a better bottom line.</a:t>
            </a:r>
          </a:p>
          <a:p>
            <a:pPr eaLnBrk="1" hangingPunct="1">
              <a:spcBef>
                <a:spcPct val="0"/>
              </a:spcBef>
            </a:pPr>
            <a:endParaRPr lang="en-US" smtClean="0">
              <a:ea typeface="ＭＳ Ｐゴシック" pitchFamily="34" charset="-128"/>
            </a:endParaRPr>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B3D6A5-50E5-467B-86A6-0CDD249BF0F3}" type="slidenum">
              <a:rPr lang="en-US">
                <a:ea typeface="ＭＳ Ｐゴシック" pitchFamily="-72" charset="-128"/>
                <a:cs typeface="ＭＳ Ｐゴシック" pitchFamily="-72" charset="-128"/>
              </a:rPr>
              <a:pPr fontAlgn="base">
                <a:spcBef>
                  <a:spcPct val="0"/>
                </a:spcBef>
                <a:spcAft>
                  <a:spcPct val="0"/>
                </a:spcAft>
                <a:defRPr/>
              </a:pPr>
              <a:t>2</a:t>
            </a:fld>
            <a:endParaRPr lang="en-US">
              <a:ea typeface="ＭＳ Ｐゴシック" pitchFamily="-72" charset="-128"/>
              <a:cs typeface="ＭＳ Ｐゴシック" pitchFamily="-72"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As you can seen in Exhibit 1-5, we will deal with inputs, processes, and outcomes at all three levels of analysis, but we group the chapters as shown here to correspond with the typical ways that research has been done in these areas. </a:t>
            </a:r>
          </a:p>
        </p:txBody>
      </p:sp>
      <p:sp>
        <p:nvSpPr>
          <p:cNvPr id="890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C2ECEC-8DC8-46C5-BE4A-7D32DFE73222}" type="slidenum">
              <a:rPr lang="en-US">
                <a:ea typeface="ＭＳ Ｐゴシック" pitchFamily="-72" charset="-128"/>
                <a:cs typeface="ＭＳ Ｐゴシック" pitchFamily="-72" charset="-128"/>
              </a:rPr>
              <a:pPr fontAlgn="base">
                <a:spcBef>
                  <a:spcPct val="0"/>
                </a:spcBef>
                <a:spcAft>
                  <a:spcPct val="0"/>
                </a:spcAft>
                <a:defRPr/>
              </a:pPr>
              <a:t>20</a:t>
            </a:fld>
            <a:endParaRPr lang="en-US">
              <a:ea typeface="ＭＳ Ｐゴシック" pitchFamily="-72" charset="-128"/>
              <a:cs typeface="ＭＳ Ｐゴシック" pitchFamily="-72"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This first chapter has tried to provide a firm foundation that will be the basis for the study, acquisition, and application of concepts and practices to make the young professional more successful in productivity, job satisfaction, and career development. The importance of a systematic study of OB has shown that it can improve predictability of behavior, It’s not prefect, but it provides excellent roadmaps to guide managers and leaders. These studies help to ensure that contingencies are placed to better understand people’s behaviors and how to influence them for the success of the person and the organization.</a:t>
            </a:r>
          </a:p>
        </p:txBody>
      </p:sp>
      <p:sp>
        <p:nvSpPr>
          <p:cNvPr id="911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FA4C85-A4F2-486E-8635-06F54F4D96AA}" type="slidenum">
              <a:rPr lang="en-US">
                <a:ea typeface="ＭＳ Ｐゴシック" pitchFamily="-72" charset="-128"/>
                <a:cs typeface="ＭＳ Ｐゴシック" pitchFamily="-72" charset="-128"/>
              </a:rPr>
              <a:pPr fontAlgn="base">
                <a:spcBef>
                  <a:spcPct val="0"/>
                </a:spcBef>
                <a:spcAft>
                  <a:spcPct val="0"/>
                </a:spcAft>
                <a:defRPr/>
              </a:pPr>
              <a:t>21</a:t>
            </a:fld>
            <a:endParaRPr lang="en-US">
              <a:ea typeface="ＭＳ Ｐゴシック" pitchFamily="-72" charset="-128"/>
              <a:cs typeface="ＭＳ Ｐゴシック" pitchFamily="-72"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OB helps managers see the value of the workforce and its individual characteristics.  It can improve the quality and productivity of employees to increase satisfaction for employees in balancing work-life conflicts. With the temporary nature of the operation al environment, OB concepts can aid managers and leaders to cope with the ambiguity and uncertainty of the rapid changes.</a:t>
            </a:r>
          </a:p>
        </p:txBody>
      </p:sp>
      <p:sp>
        <p:nvSpPr>
          <p:cNvPr id="931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390C41-15FE-4C40-BFDD-EAA673785308}" type="slidenum">
              <a:rPr lang="en-US">
                <a:ea typeface="ＭＳ Ｐゴシック" pitchFamily="-72" charset="-128"/>
                <a:cs typeface="ＭＳ Ｐゴシック" pitchFamily="-72" charset="-128"/>
              </a:rPr>
              <a:pPr fontAlgn="base">
                <a:spcBef>
                  <a:spcPct val="0"/>
                </a:spcBef>
                <a:spcAft>
                  <a:spcPct val="0"/>
                </a:spcAft>
                <a:defRPr/>
              </a:pPr>
              <a:t>22</a:t>
            </a:fld>
            <a:endParaRPr lang="en-US">
              <a:ea typeface="ＭＳ Ｐゴシック" pitchFamily="-72" charset="-128"/>
              <a:cs typeface="ＭＳ Ｐゴシック" pitchFamily="-72"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Times New Roman" pitchFamily="18" charset="0"/>
                <a:ea typeface="ＭＳ Ｐゴシック" pitchFamily="34" charset="-128"/>
              </a:rPr>
              <a:t>A Manager is someone in the organization who gets things done through the efforts of other people. It is important to keep in mind that an organization is defined as a social entity comprised of two or more people and can be found at any level within the organization. Henri Fayol of France originally defined the functions of management that became the cornerstone for management study for almost 100 years. These functions are currently defined as planning, organizing, leading and controlling. When thinking about these functions one realization comes forward. They all involve the interpersonal skills of communication for their effective </a:t>
            </a:r>
            <a:r>
              <a:rPr lang="en-US" smtClean="0">
                <a:ea typeface="ＭＳ Ｐゴシック" pitchFamily="34" charset="-128"/>
              </a:rPr>
              <a:t>implementation. And. Henry Mintzberg, no you do not have to be named Henry to be a management theorist, looked at management differently when he defined the 10 roles of managers. Again, think on these roles and you will find that they again involve implementation through the interpersonal skills of communication.</a:t>
            </a:r>
            <a:endParaRPr lang="en-US" smtClean="0">
              <a:latin typeface="Times New Roman" pitchFamily="18" charset="0"/>
              <a:ea typeface="ＭＳ Ｐゴシック" pitchFamily="34" charset="-128"/>
            </a:endParaRPr>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8549D6-4864-4C05-BEB8-B554CB62B5D5}" type="slidenum">
              <a:rPr lang="en-US">
                <a:ea typeface="ＭＳ Ｐゴシック" pitchFamily="-72" charset="-128"/>
                <a:cs typeface="ＭＳ Ｐゴシック" pitchFamily="-72" charset="-128"/>
              </a:rPr>
              <a:pPr fontAlgn="base">
                <a:spcBef>
                  <a:spcPct val="0"/>
                </a:spcBef>
                <a:spcAft>
                  <a:spcPct val="0"/>
                </a:spcAft>
                <a:defRPr/>
              </a:pPr>
              <a:t>3</a:t>
            </a:fld>
            <a:endParaRPr lang="en-US">
              <a:ea typeface="ＭＳ Ｐゴシック" pitchFamily="-72" charset="-128"/>
              <a:cs typeface="ＭＳ Ｐゴシック" pitchFamily="-72"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In fact, if you look at the three categories of roles suggested by Mintzberg following his research, you’ll note the distribution of communication and interpersonal skills such as tact, diplomacy, and the like, focusing on both internal and external audiences in the role’s activities. For this reason, developing the interpersonal skills introduced in this course are essential to the professional development of young professionals. It is essential to managerial success.</a:t>
            </a:r>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E36801-9166-44BC-BDEB-C27896609BAA}" type="slidenum">
              <a:rPr lang="en-US">
                <a:ea typeface="ＭＳ Ｐゴシック" pitchFamily="-72" charset="-128"/>
                <a:cs typeface="ＭＳ Ｐゴシック" pitchFamily="-72" charset="-128"/>
              </a:rPr>
              <a:pPr fontAlgn="base">
                <a:spcBef>
                  <a:spcPct val="0"/>
                </a:spcBef>
                <a:spcAft>
                  <a:spcPct val="0"/>
                </a:spcAft>
                <a:defRPr/>
              </a:pPr>
              <a:t>4</a:t>
            </a:fld>
            <a:endParaRPr lang="en-US">
              <a:ea typeface="ＭＳ Ｐゴシック" pitchFamily="-72" charset="-128"/>
              <a:cs typeface="ＭＳ Ｐゴシック" pitchFamily="-72"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A study published in the Harvard Business Review in 1960 and in continuing studies throughout the 1980s, three types of skills were attributed to managerial activity. These skills were found to be applied in different ratios depending on the managerial level in the organization. The underlying message here is that young professionals are hired for what they do and veteran professionals are hired for what they think. This is why we have the phenomenon of a CEO from one industry’s company being hired as the CEO of a company in a completely different industry.</a:t>
            </a:r>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67CE62-D93A-4F48-8CEB-BB339B529D99}" type="slidenum">
              <a:rPr lang="en-US">
                <a:ea typeface="ＭＳ Ｐゴシック" pitchFamily="-72" charset="-128"/>
                <a:cs typeface="ＭＳ Ｐゴシック" pitchFamily="-72" charset="-128"/>
              </a:rPr>
              <a:pPr fontAlgn="base">
                <a:spcBef>
                  <a:spcPct val="0"/>
                </a:spcBef>
                <a:spcAft>
                  <a:spcPct val="0"/>
                </a:spcAft>
                <a:defRPr/>
              </a:pPr>
              <a:t>5</a:t>
            </a:fld>
            <a:endParaRPr lang="en-US">
              <a:ea typeface="ＭＳ Ｐゴシック" pitchFamily="-72" charset="-128"/>
              <a:cs typeface="ＭＳ Ｐゴシック" pitchFamily="-72"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Luthans and his research associates found the managers engage in four managerial activities. The activities are defined as Traditional management which is decision making, planning, and controlling. The average manager spent 32 percent of his or her time performing this activity. Communication is exchanging in routine information and processing paperwork. The average manager spent 29 percent of his or her time performing this activity. Human resource management includes motivating, disciplining, managing conflict, staffing, and training. The average manager spent 20 percent of his or her time performing this activity. Networking is socializing, politicking, and interacting with outsiders. The average manager spent 19 percent of his or her time performing this activity</a:t>
            </a:r>
          </a:p>
          <a:p>
            <a:pPr eaLnBrk="1" hangingPunct="1">
              <a:spcBef>
                <a:spcPct val="0"/>
              </a:spcBef>
            </a:pPr>
            <a:endParaRPr lang="en-US" smtClean="0">
              <a:ea typeface="ＭＳ Ｐゴシック" pitchFamily="34" charset="-128"/>
            </a:endParaRPr>
          </a:p>
        </p:txBody>
      </p:sp>
      <p:sp>
        <p:nvSpPr>
          <p:cNvPr id="716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0FEC64-878A-4704-B0DC-60968BF330A6}" type="slidenum">
              <a:rPr lang="en-US">
                <a:ea typeface="ＭＳ Ｐゴシック" pitchFamily="-72" charset="-128"/>
                <a:cs typeface="ＭＳ Ｐゴシック" pitchFamily="-72" charset="-128"/>
              </a:rPr>
              <a:pPr fontAlgn="base">
                <a:spcBef>
                  <a:spcPct val="0"/>
                </a:spcBef>
                <a:spcAft>
                  <a:spcPct val="0"/>
                </a:spcAft>
                <a:defRPr/>
              </a:pPr>
              <a:t>6</a:t>
            </a:fld>
            <a:endParaRPr lang="en-US">
              <a:ea typeface="ＭＳ Ｐゴシック" pitchFamily="-72" charset="-128"/>
              <a:cs typeface="ＭＳ Ｐゴシック" pitchFamily="-72"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Managers who were high performing in these activities were found to be fast- tracked through organizational promotion.</a:t>
            </a:r>
          </a:p>
          <a:p>
            <a:pPr eaLnBrk="1" hangingPunct="1">
              <a:spcBef>
                <a:spcPct val="0"/>
              </a:spcBef>
            </a:pPr>
            <a:endParaRPr lang="en-US" smtClean="0">
              <a:ea typeface="ＭＳ Ｐゴシック" pitchFamily="34" charset="-128"/>
            </a:endParaRPr>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C6089C-F0B6-46D7-B4DC-E545BF57F2D5}" type="slidenum">
              <a:rPr lang="en-US">
                <a:ea typeface="ＭＳ Ｐゴシック" pitchFamily="-72" charset="-128"/>
                <a:cs typeface="ＭＳ Ｐゴシック" pitchFamily="-72" charset="-128"/>
              </a:rPr>
              <a:pPr fontAlgn="base">
                <a:spcBef>
                  <a:spcPct val="0"/>
                </a:spcBef>
                <a:spcAft>
                  <a:spcPct val="0"/>
                </a:spcAft>
                <a:defRPr/>
              </a:pPr>
              <a:t>7</a:t>
            </a:fld>
            <a:endParaRPr lang="en-US">
              <a:ea typeface="ＭＳ Ｐゴシック" pitchFamily="-72" charset="-128"/>
              <a:cs typeface="ＭＳ Ｐゴシック" pitchFamily="-72"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Organizational behavior is a field of study that includes effects at all levels in the organization. An organization is comprised of sub-organizations and downward, depending on the size of the firm, to the individual level. When the concept and practices of OB are internalized and applied, they contribute to the manager’s accomplishing worthwhile outcomes for the benefit of the organization and those who work for it.</a:t>
            </a:r>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AC53AB-1BDB-464B-ADA0-27FCB8A27F53}" type="slidenum">
              <a:rPr lang="en-US">
                <a:ea typeface="ＭＳ Ｐゴシック" pitchFamily="-72" charset="-128"/>
                <a:cs typeface="ＭＳ Ｐゴシック" pitchFamily="-72" charset="-128"/>
              </a:rPr>
              <a:pPr fontAlgn="base">
                <a:spcBef>
                  <a:spcPct val="0"/>
                </a:spcBef>
                <a:spcAft>
                  <a:spcPct val="0"/>
                </a:spcAft>
                <a:defRPr/>
              </a:pPr>
              <a:t>8</a:t>
            </a:fld>
            <a:endParaRPr lang="en-US">
              <a:ea typeface="ＭＳ Ｐゴシック" pitchFamily="-72" charset="-128"/>
              <a:cs typeface="ＭＳ Ｐゴシック" pitchFamily="-72"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Many people say that the ideas and concepts of OB are common sense. However, the systematic study of OB has come closer to finding ways to predict the behavior of individuals and groups with an understanding of the situation and composition of the people. Evidence-based management suggests that the scientific method of research can be applied to OB to find the effective relationships of predictable variables to find the probability or independent variables, the person and his or her behavior. Of course intuition is a decision-making and activity approach advocated by numerous managers and pundits. In reality, the contents of “intuition” are the results of experience and learning that are based-on facts and experiences. EBM and the systematic study of behavior enhance the understanding of these internal contributors to organization behavior.</a:t>
            </a:r>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FBAF58-5253-4EEA-8C33-AB4EA96E8930}" type="slidenum">
              <a:rPr lang="en-US">
                <a:ea typeface="ＭＳ Ｐゴシック" pitchFamily="-72" charset="-128"/>
                <a:cs typeface="ＭＳ Ｐゴシック" pitchFamily="-72" charset="-128"/>
              </a:rPr>
              <a:pPr fontAlgn="base">
                <a:spcBef>
                  <a:spcPct val="0"/>
                </a:spcBef>
                <a:spcAft>
                  <a:spcPct val="0"/>
                </a:spcAft>
                <a:defRPr/>
              </a:pPr>
              <a:t>9</a:t>
            </a:fld>
            <a:endParaRPr lang="en-US">
              <a:ea typeface="ＭＳ Ｐゴシック" pitchFamily="-72" charset="-128"/>
              <a:cs typeface="ＭＳ Ｐゴシック" pitchFamily="-72"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C699CB88-5E1A-4FAC-892A-60949ACB1F6F}" type="datetimeFigureOut">
              <a:rPr lang="en-US" smtClean="0"/>
              <a:pPr/>
              <a:t>9/6/2014</a:t>
            </a:fld>
            <a:endParaRPr lang="en-US"/>
          </a:p>
        </p:txBody>
      </p:sp>
      <p:sp>
        <p:nvSpPr>
          <p:cNvPr id="2" name="Footer Placeholder 1"/>
          <p:cNvSpPr>
            <a:spLocks noGrp="1"/>
          </p:cNvSpPr>
          <p:nvPr>
            <p:ph type="ftr" sz="quarter" idx="11"/>
          </p:nvPr>
        </p:nvSpPr>
        <p:spPr/>
        <p:txBody>
          <a:bodyPr/>
          <a:lstStyle/>
          <a:p>
            <a:pPr>
              <a:defRPr/>
            </a:pPr>
            <a:r>
              <a:rPr lang="en-US" smtClean="0"/>
              <a:t>Copyright © 2013 Pearson Education, Inc. publishing as Prentice Hall</a:t>
            </a:r>
            <a:endParaRPr lang="en-US"/>
          </a:p>
        </p:txBody>
      </p:sp>
      <p:sp>
        <p:nvSpPr>
          <p:cNvPr id="15" name="Slide Number Placeholder 14"/>
          <p:cNvSpPr>
            <a:spLocks noGrp="1"/>
          </p:cNvSpPr>
          <p:nvPr>
            <p:ph type="sldNum" sz="quarter" idx="12"/>
          </p:nvPr>
        </p:nvSpPr>
        <p:spPr>
          <a:xfrm>
            <a:off x="8229600" y="6473952"/>
            <a:ext cx="758952" cy="246888"/>
          </a:xfrm>
        </p:spPr>
        <p:txBody>
          <a:bodyPr/>
          <a:lstStyle/>
          <a:p>
            <a:pPr>
              <a:defRPr/>
            </a:pPr>
            <a:r>
              <a:rPr lang="en-US" smtClean="0"/>
              <a:t>1-</a:t>
            </a:r>
            <a:fld id="{5F9F1A65-7EC4-4324-8EAA-08B428A017FC}"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Copyright © 2013 Pearson Education, Inc. publishing as Prentice Hall</a:t>
            </a:r>
            <a:endParaRPr lang="en-US"/>
          </a:p>
        </p:txBody>
      </p:sp>
      <p:sp>
        <p:nvSpPr>
          <p:cNvPr id="6" name="Slide Number Placeholder 5"/>
          <p:cNvSpPr>
            <a:spLocks noGrp="1"/>
          </p:cNvSpPr>
          <p:nvPr>
            <p:ph type="sldNum" sz="quarter" idx="12"/>
          </p:nvPr>
        </p:nvSpPr>
        <p:spPr/>
        <p:txBody>
          <a:bodyPr/>
          <a:lstStyle/>
          <a:p>
            <a:pPr>
              <a:defRPr/>
            </a:pPr>
            <a:fld id="{6CBE3C8A-4232-45BD-A99A-E1AFB45224EB}"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Copyright © 2013 Pearson Education, Inc. publishing as Prentice Hall</a:t>
            </a:r>
            <a:endParaRPr lang="en-US"/>
          </a:p>
        </p:txBody>
      </p:sp>
      <p:sp>
        <p:nvSpPr>
          <p:cNvPr id="6" name="Slide Number Placeholder 5"/>
          <p:cNvSpPr>
            <a:spLocks noGrp="1"/>
          </p:cNvSpPr>
          <p:nvPr>
            <p:ph type="sldNum" sz="quarter" idx="12"/>
          </p:nvPr>
        </p:nvSpPr>
        <p:spPr/>
        <p:txBody>
          <a:bodyPr/>
          <a:lstStyle/>
          <a:p>
            <a:pPr>
              <a:defRPr/>
            </a:pPr>
            <a:fld id="{9F1C8E3C-1885-401E-AA0B-3ABDEEDB4353}"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 with Picture">
    <p:bg>
      <p:bgRef idx="1002">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5365376" y="1573306"/>
            <a:ext cx="3653117" cy="2133600"/>
          </a:xfrm>
        </p:spPr>
        <p:txBody>
          <a:bodyPr anchor="b" anchorCtr="0"/>
          <a:lstStyle>
            <a:lvl1pPr algn="r">
              <a:defRPr/>
            </a:lvl1pPr>
          </a:lstStyle>
          <a:p>
            <a:r>
              <a:rPr lang="en-US" smtClean="0"/>
              <a:t>Click to edit Master title style</a:t>
            </a:r>
            <a:endParaRPr/>
          </a:p>
        </p:txBody>
      </p:sp>
      <p:sp>
        <p:nvSpPr>
          <p:cNvPr id="3" name="Subtitle 2"/>
          <p:cNvSpPr>
            <a:spLocks noGrp="1"/>
          </p:cNvSpPr>
          <p:nvPr>
            <p:ph type="subTitle" idx="1"/>
          </p:nvPr>
        </p:nvSpPr>
        <p:spPr>
          <a:xfrm>
            <a:off x="5365376" y="3998259"/>
            <a:ext cx="3653117" cy="883024"/>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8" name="Picture Placeholder 24"/>
          <p:cNvSpPr>
            <a:spLocks noGrp="1"/>
          </p:cNvSpPr>
          <p:nvPr>
            <p:ph type="pic" sz="quarter" idx="13"/>
          </p:nvPr>
        </p:nvSpPr>
        <p:spPr>
          <a:xfrm>
            <a:off x="241232" y="716992"/>
            <a:ext cx="4906459" cy="4852935"/>
          </a:xfrm>
          <a:prstGeom prst="ellipse">
            <a:avLst/>
          </a:prstGeom>
          <a:effectLst>
            <a:innerShdw blurRad="63500" dist="50800" dir="16200000">
              <a:prstClr val="black">
                <a:alpha val="30000"/>
              </a:prstClr>
            </a:innerShdw>
          </a:effectLst>
        </p:spPr>
        <p:txBody>
          <a:bodyPr/>
          <a:lstStyle>
            <a:lvl1pPr algn="r">
              <a:buNone/>
              <a:defRPr sz="1800"/>
            </a:lvl1pPr>
          </a:lstStyle>
          <a:p>
            <a:pPr lvl="0"/>
            <a:r>
              <a:rPr lang="en-US" noProof="0" dirty="0" smtClean="0"/>
              <a:t>Click icon to add picture</a:t>
            </a:r>
            <a:endParaRPr noProof="0" dirty="0"/>
          </a:p>
        </p:txBody>
      </p:sp>
      <p:sp>
        <p:nvSpPr>
          <p:cNvPr id="13" name="Date Placeholder 3"/>
          <p:cNvSpPr>
            <a:spLocks noGrp="1"/>
          </p:cNvSpPr>
          <p:nvPr>
            <p:ph type="dt" sz="half" idx="14"/>
          </p:nvPr>
        </p:nvSpPr>
        <p:spPr>
          <a:xfrm>
            <a:off x="6553200" y="6173788"/>
            <a:ext cx="2133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14" name="Footer Placeholder 4"/>
          <p:cNvSpPr>
            <a:spLocks noGrp="1"/>
          </p:cNvSpPr>
          <p:nvPr>
            <p:ph type="ftr" sz="quarter" idx="15"/>
          </p:nvPr>
        </p:nvSpPr>
        <p:spPr>
          <a:xfrm>
            <a:off x="3124200" y="6356350"/>
            <a:ext cx="2895600" cy="365125"/>
          </a:xfrm>
        </p:spPr>
        <p:txBody>
          <a:bodyPr/>
          <a:lstStyle>
            <a:lvl1pPr algn="ctr">
              <a:defRPr/>
            </a:lvl1pPr>
          </a:lstStyle>
          <a:p>
            <a:pPr>
              <a:defRPr/>
            </a:pPr>
            <a:r>
              <a:rPr lang="en-US"/>
              <a:t>Copyright © 2013 Pearson Education, Inc. Publishing as Prentice Hall</a:t>
            </a:r>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699CB88-5E1A-4FAC-892A-60949ACB1F6F}" type="datetimeFigureOut">
              <a:rPr lang="en-US" smtClean="0"/>
              <a:pPr/>
              <a:t>9/6/2014</a:t>
            </a:fld>
            <a:endParaRPr lang="en-US"/>
          </a:p>
        </p:txBody>
      </p:sp>
      <p:sp>
        <p:nvSpPr>
          <p:cNvPr id="19" name="Footer Placeholder 18"/>
          <p:cNvSpPr>
            <a:spLocks noGrp="1"/>
          </p:cNvSpPr>
          <p:nvPr>
            <p:ph type="ftr" sz="quarter" idx="11"/>
          </p:nvPr>
        </p:nvSpPr>
        <p:spPr>
          <a:xfrm>
            <a:off x="3581400" y="76200"/>
            <a:ext cx="2895600" cy="288925"/>
          </a:xfrm>
        </p:spPr>
        <p:txBody>
          <a:bodyPr/>
          <a:lstStyle/>
          <a:p>
            <a:pPr>
              <a:defRPr/>
            </a:pPr>
            <a:r>
              <a:rPr lang="en-US" smtClean="0"/>
              <a:t>Copyright © 2013 Pearson Education, Inc. publishing as Prentice Hall</a:t>
            </a:r>
            <a:endParaRPr lang="en-US"/>
          </a:p>
        </p:txBody>
      </p:sp>
      <p:sp>
        <p:nvSpPr>
          <p:cNvPr id="16" name="Slide Number Placeholder 15"/>
          <p:cNvSpPr>
            <a:spLocks noGrp="1"/>
          </p:cNvSpPr>
          <p:nvPr>
            <p:ph type="sldNum" sz="quarter" idx="12"/>
          </p:nvPr>
        </p:nvSpPr>
        <p:spPr>
          <a:xfrm>
            <a:off x="8229600" y="6473952"/>
            <a:ext cx="758952" cy="246888"/>
          </a:xfrm>
        </p:spPr>
        <p:txBody>
          <a:bodyPr/>
          <a:lstStyle/>
          <a:p>
            <a:pPr>
              <a:defRPr/>
            </a:pPr>
            <a:r>
              <a:rPr lang="en-US" smtClean="0"/>
              <a:t>1-</a:t>
            </a:r>
            <a:fld id="{D59FD9D0-3A53-4E43-B8FB-A4FF2D303B53}"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C699CB88-5E1A-4FAC-892A-60949ACB1F6F}" type="datetimeFigureOut">
              <a:rPr lang="en-US" smtClean="0"/>
              <a:pPr/>
              <a:t>9/6/2014</a:t>
            </a:fld>
            <a:endParaRPr lang="en-US"/>
          </a:p>
        </p:txBody>
      </p:sp>
      <p:sp>
        <p:nvSpPr>
          <p:cNvPr id="11" name="Footer Placeholder 10"/>
          <p:cNvSpPr>
            <a:spLocks noGrp="1"/>
          </p:cNvSpPr>
          <p:nvPr>
            <p:ph type="ftr" sz="quarter" idx="11"/>
          </p:nvPr>
        </p:nvSpPr>
        <p:spPr/>
        <p:txBody>
          <a:bodyPr/>
          <a:lstStyle/>
          <a:p>
            <a:pPr>
              <a:defRPr/>
            </a:pPr>
            <a:r>
              <a:rPr lang="en-US" smtClean="0"/>
              <a:t>Copyright © 2013 Pearson Education, Inc. publishing as Prentice Hall</a:t>
            </a:r>
            <a:endParaRPr lang="en-US"/>
          </a:p>
        </p:txBody>
      </p:sp>
      <p:sp>
        <p:nvSpPr>
          <p:cNvPr id="16" name="Slide Number Placeholder 15"/>
          <p:cNvSpPr>
            <a:spLocks noGrp="1"/>
          </p:cNvSpPr>
          <p:nvPr>
            <p:ph type="sldNum" sz="quarter" idx="12"/>
          </p:nvPr>
        </p:nvSpPr>
        <p:spPr/>
        <p:txBody>
          <a:bodyPr/>
          <a:lstStyle/>
          <a:p>
            <a:pPr>
              <a:defRPr/>
            </a:pPr>
            <a:fld id="{00291915-6F03-486F-840B-1A404E8DB453}" type="slidenum">
              <a:rPr lang="en-US" smtClean="0"/>
              <a:pPr>
                <a:defRPr/>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pPr>
              <a:defRPr/>
            </a:pPr>
            <a:endParaRPr lang="en-US"/>
          </a:p>
        </p:txBody>
      </p:sp>
      <p:sp>
        <p:nvSpPr>
          <p:cNvPr id="10" name="Footer Placeholder 9"/>
          <p:cNvSpPr>
            <a:spLocks noGrp="1"/>
          </p:cNvSpPr>
          <p:nvPr>
            <p:ph type="ftr" sz="quarter" idx="11"/>
          </p:nvPr>
        </p:nvSpPr>
        <p:spPr/>
        <p:txBody>
          <a:bodyPr/>
          <a:lstStyle/>
          <a:p>
            <a:pPr>
              <a:defRPr/>
            </a:pPr>
            <a:r>
              <a:rPr lang="en-US" smtClean="0"/>
              <a:t>Copyright © 2013 Pearson Education, Inc. publishing as Prentice Hall</a:t>
            </a:r>
            <a:endParaRPr lang="en-US"/>
          </a:p>
        </p:txBody>
      </p:sp>
      <p:sp>
        <p:nvSpPr>
          <p:cNvPr id="31" name="Slide Number Placeholder 30"/>
          <p:cNvSpPr>
            <a:spLocks noGrp="1"/>
          </p:cNvSpPr>
          <p:nvPr>
            <p:ph type="sldNum" sz="quarter" idx="12"/>
          </p:nvPr>
        </p:nvSpPr>
        <p:spPr/>
        <p:txBody>
          <a:bodyPr/>
          <a:lstStyle/>
          <a:p>
            <a:pPr>
              <a:defRPr/>
            </a:pPr>
            <a:fld id="{D9E82621-F5E3-4899-9041-F5D1D8611FCE}"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Copyright © 2013 Pearson Education, Inc. Publishing as Prentice Hall</a:t>
            </a:r>
            <a:endParaRPr lang="en-US"/>
          </a:p>
        </p:txBody>
      </p:sp>
      <p:sp>
        <p:nvSpPr>
          <p:cNvPr id="7" name="Slide Number Placeholder 6"/>
          <p:cNvSpPr>
            <a:spLocks noGrp="1"/>
          </p:cNvSpPr>
          <p:nvPr>
            <p:ph type="sldNum" sz="quarter" idx="12"/>
          </p:nvPr>
        </p:nvSpPr>
        <p:spPr>
          <a:xfrm>
            <a:off x="8229600" y="6477000"/>
            <a:ext cx="762000" cy="246888"/>
          </a:xfrm>
        </p:spPr>
        <p:txBody>
          <a:bodyPr/>
          <a:lstStyle/>
          <a:p>
            <a:pPr>
              <a:defRPr/>
            </a:pPr>
            <a:fld id="{D6CDF62E-EA41-4F61-AF02-FDAB4F7B05B9}" type="slidenum">
              <a:rPr lang="en-US" smtClean="0"/>
              <a:pPr>
                <a:defRPr/>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endParaRPr lang="en-US"/>
          </a:p>
        </p:txBody>
      </p:sp>
      <p:sp>
        <p:nvSpPr>
          <p:cNvPr id="21" name="Footer Placeholder 20"/>
          <p:cNvSpPr>
            <a:spLocks noGrp="1"/>
          </p:cNvSpPr>
          <p:nvPr>
            <p:ph type="ftr" sz="quarter" idx="11"/>
          </p:nvPr>
        </p:nvSpPr>
        <p:spPr/>
        <p:txBody>
          <a:bodyPr/>
          <a:lstStyle/>
          <a:p>
            <a:pPr>
              <a:defRPr/>
            </a:pPr>
            <a:r>
              <a:rPr lang="en-US" smtClean="0"/>
              <a:t>Copyright © 2013 Pearson Education, Inc. publishing as Prentice Hall</a:t>
            </a:r>
            <a:endParaRPr lang="en-US"/>
          </a:p>
        </p:txBody>
      </p:sp>
      <p:sp>
        <p:nvSpPr>
          <p:cNvPr id="6" name="Slide Number Placeholder 5"/>
          <p:cNvSpPr>
            <a:spLocks noGrp="1"/>
          </p:cNvSpPr>
          <p:nvPr>
            <p:ph type="sldNum" sz="quarter" idx="12"/>
          </p:nvPr>
        </p:nvSpPr>
        <p:spPr/>
        <p:txBody>
          <a:bodyPr/>
          <a:lstStyle/>
          <a:p>
            <a:pPr>
              <a:defRPr/>
            </a:pPr>
            <a:fld id="{A97F131D-B3C2-4764-968B-3F5DE601ED97}"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p>
        </p:txBody>
      </p:sp>
      <p:sp>
        <p:nvSpPr>
          <p:cNvPr id="24" name="Footer Placeholder 23"/>
          <p:cNvSpPr>
            <a:spLocks noGrp="1"/>
          </p:cNvSpPr>
          <p:nvPr>
            <p:ph type="ftr" sz="quarter" idx="11"/>
          </p:nvPr>
        </p:nvSpPr>
        <p:spPr/>
        <p:txBody>
          <a:bodyPr/>
          <a:lstStyle/>
          <a:p>
            <a:pPr>
              <a:defRPr/>
            </a:pPr>
            <a:r>
              <a:rPr lang="en-US" smtClean="0"/>
              <a:t>Copyright © 2013 Pearson Education, Inc. publishing as Prentice Hall</a:t>
            </a:r>
            <a:endParaRPr lang="en-US"/>
          </a:p>
        </p:txBody>
      </p:sp>
      <p:sp>
        <p:nvSpPr>
          <p:cNvPr id="7" name="Slide Number Placeholder 6"/>
          <p:cNvSpPr>
            <a:spLocks noGrp="1"/>
          </p:cNvSpPr>
          <p:nvPr>
            <p:ph type="sldNum" sz="quarter" idx="12"/>
          </p:nvPr>
        </p:nvSpPr>
        <p:spPr/>
        <p:txBody>
          <a:bodyPr/>
          <a:lstStyle/>
          <a:p>
            <a:pPr>
              <a:defRPr/>
            </a:pPr>
            <a:fld id="{B642341E-222B-4D26-85D3-93D592176EAF}"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a:defRPr/>
            </a:pPr>
            <a:endParaRPr lang="en-US"/>
          </a:p>
        </p:txBody>
      </p:sp>
      <p:sp>
        <p:nvSpPr>
          <p:cNvPr id="29" name="Footer Placeholder 28"/>
          <p:cNvSpPr>
            <a:spLocks noGrp="1"/>
          </p:cNvSpPr>
          <p:nvPr>
            <p:ph type="ftr" sz="quarter" idx="11"/>
          </p:nvPr>
        </p:nvSpPr>
        <p:spPr/>
        <p:txBody>
          <a:bodyPr/>
          <a:lstStyle/>
          <a:p>
            <a:pPr>
              <a:defRPr/>
            </a:pPr>
            <a:r>
              <a:rPr lang="en-US" smtClean="0"/>
              <a:t>Copyright © 2013 Pearson Education, Inc. publiishing as Prentice Hall</a:t>
            </a:r>
            <a:endParaRPr lang="en-US"/>
          </a:p>
        </p:txBody>
      </p:sp>
      <p:sp>
        <p:nvSpPr>
          <p:cNvPr id="7" name="Slide Number Placeholder 6"/>
          <p:cNvSpPr>
            <a:spLocks noGrp="1"/>
          </p:cNvSpPr>
          <p:nvPr>
            <p:ph type="sldNum" sz="quarter" idx="12"/>
          </p:nvPr>
        </p:nvSpPr>
        <p:spPr/>
        <p:txBody>
          <a:bodyPr/>
          <a:lstStyle/>
          <a:p>
            <a:pPr>
              <a:defRPr/>
            </a:pPr>
            <a:fld id="{62C77880-C5F7-40A8-9FF7-CACCDF2CE995}"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Copyright © 2013 Pearson Education, Inc. publishing as Prentice Hall</a:t>
            </a:r>
            <a:endParaRPr lang="en-US"/>
          </a:p>
        </p:txBody>
      </p:sp>
      <p:sp>
        <p:nvSpPr>
          <p:cNvPr id="31" name="Slide Number Placeholder 30"/>
          <p:cNvSpPr>
            <a:spLocks noGrp="1"/>
          </p:cNvSpPr>
          <p:nvPr>
            <p:ph type="sldNum" sz="quarter" idx="12"/>
          </p:nvPr>
        </p:nvSpPr>
        <p:spPr/>
        <p:txBody>
          <a:bodyPr/>
          <a:lstStyle/>
          <a:p>
            <a:pPr>
              <a:defRPr/>
            </a:pPr>
            <a:fld id="{229F57D9-8F8A-4198-83B5-C09F22A3A0F9}" type="slidenum">
              <a:rPr lang="en-US" smtClean="0"/>
              <a:pPr>
                <a:defRPr/>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C699CB88-5E1A-4FAC-892A-60949ACB1F6F}" type="datetimeFigureOut">
              <a:rPr lang="en-US" smtClean="0"/>
              <a:pPr/>
              <a:t>9/6/2014</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r>
              <a:rPr lang="en-US" smtClean="0"/>
              <a:t>Copyright © 2013 Pearson Education, Inc. publishing as Prentice Hall</a:t>
            </a: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r>
              <a:rPr lang="en-US" smtClean="0"/>
              <a:t>1-</a:t>
            </a:r>
            <a:fld id="{63131F8D-7601-4491-9280-9F125F89EE01}" type="slidenum">
              <a:rPr lang="en-US" smtClean="0"/>
              <a:pPr>
                <a:defRPr/>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Lst>
  <p:hf hd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381000" y="3886200"/>
            <a:ext cx="8458200" cy="1222375"/>
          </a:xfrm>
        </p:spPr>
        <p:txBody>
          <a:bodyPr>
            <a:normAutofit/>
          </a:bodyPr>
          <a:lstStyle/>
          <a:p>
            <a:pPr algn="r" fontAlgn="auto">
              <a:spcAft>
                <a:spcPts val="0"/>
              </a:spcAft>
              <a:defRPr/>
            </a:pPr>
            <a:r>
              <a:rPr lang="en-US" dirty="0" smtClean="0"/>
              <a:t>Organizational Behavior</a:t>
            </a:r>
            <a:br>
              <a:rPr lang="en-US" dirty="0" smtClean="0"/>
            </a:br>
            <a:r>
              <a:rPr lang="en-US" dirty="0" smtClean="0"/>
              <a:t>15th Ed</a:t>
            </a:r>
            <a:endParaRPr lang="en-US" dirty="0"/>
          </a:p>
        </p:txBody>
      </p:sp>
      <p:sp>
        <p:nvSpPr>
          <p:cNvPr id="10" name="Subtitle 9"/>
          <p:cNvSpPr>
            <a:spLocks noGrp="1"/>
          </p:cNvSpPr>
          <p:nvPr>
            <p:ph type="subTitle" idx="1"/>
          </p:nvPr>
        </p:nvSpPr>
        <p:spPr>
          <a:xfrm>
            <a:off x="381000" y="2971800"/>
            <a:ext cx="8458200" cy="914400"/>
          </a:xfrm>
        </p:spPr>
        <p:txBody>
          <a:bodyPr>
            <a:normAutofit/>
          </a:bodyPr>
          <a:lstStyle/>
          <a:p>
            <a:pPr fontAlgn="auto">
              <a:spcAft>
                <a:spcPts val="0"/>
              </a:spcAft>
              <a:defRPr/>
            </a:pPr>
            <a:endParaRPr lang="en-US" dirty="0" smtClean="0"/>
          </a:p>
          <a:p>
            <a:pPr fontAlgn="auto">
              <a:spcAft>
                <a:spcPts val="0"/>
              </a:spcAft>
              <a:defRPr/>
            </a:pPr>
            <a:r>
              <a:rPr lang="en-US" dirty="0" smtClean="0"/>
              <a:t>What Is Organizational Behavior?</a:t>
            </a:r>
            <a:endParaRPr lang="en-US" dirty="0"/>
          </a:p>
        </p:txBody>
      </p:sp>
      <p:sp>
        <p:nvSpPr>
          <p:cNvPr id="7" name="Slide Number Placeholder 6"/>
          <p:cNvSpPr>
            <a:spLocks noGrp="1"/>
          </p:cNvSpPr>
          <p:nvPr>
            <p:ph type="sldNum" sz="quarter" idx="12"/>
          </p:nvPr>
        </p:nvSpPr>
        <p:spPr/>
        <p:txBody>
          <a:bodyPr/>
          <a:lstStyle/>
          <a:p>
            <a:pPr>
              <a:defRPr/>
            </a:pPr>
            <a:r>
              <a:rPr lang="en-US"/>
              <a:t>1-</a:t>
            </a:r>
            <a:fld id="{34536C3A-6008-4D4F-B993-EF6510ADD198}" type="slidenum">
              <a:rPr lang="en-US"/>
              <a:pPr>
                <a:defRPr/>
              </a:pPr>
              <a:t>1</a:t>
            </a:fld>
            <a:endParaRPr lang="en-US"/>
          </a:p>
        </p:txBody>
      </p:sp>
      <p:sp>
        <p:nvSpPr>
          <p:cNvPr id="16389" name="TextBox 41"/>
          <p:cNvSpPr txBox="1">
            <a:spLocks noChangeArrowheads="1"/>
          </p:cNvSpPr>
          <p:nvPr/>
        </p:nvSpPr>
        <p:spPr bwMode="auto">
          <a:xfrm>
            <a:off x="4002088" y="2232025"/>
            <a:ext cx="5022850" cy="457200"/>
          </a:xfrm>
          <a:prstGeom prst="rect">
            <a:avLst/>
          </a:prstGeom>
          <a:noFill/>
          <a:ln w="9525">
            <a:noFill/>
            <a:miter lim="800000"/>
            <a:headEnd/>
            <a:tailEnd/>
          </a:ln>
        </p:spPr>
        <p:txBody>
          <a:bodyPr>
            <a:spAutoFit/>
          </a:bodyPr>
          <a:lstStyle/>
          <a:p>
            <a:pPr algn="r"/>
            <a:r>
              <a:rPr lang="en-US">
                <a:latin typeface="Perpetua Titling MT" pitchFamily="18" charset="0"/>
              </a:rPr>
              <a:t>Robbins and Judge</a:t>
            </a:r>
          </a:p>
        </p:txBody>
      </p:sp>
      <p:sp>
        <p:nvSpPr>
          <p:cNvPr id="16390" name="TextBox 42"/>
          <p:cNvSpPr txBox="1">
            <a:spLocks noChangeArrowheads="1"/>
          </p:cNvSpPr>
          <p:nvPr/>
        </p:nvSpPr>
        <p:spPr bwMode="auto">
          <a:xfrm>
            <a:off x="457200" y="741363"/>
            <a:ext cx="4660900" cy="2286000"/>
          </a:xfrm>
          <a:prstGeom prst="rect">
            <a:avLst/>
          </a:prstGeom>
          <a:noFill/>
          <a:ln w="9525">
            <a:noFill/>
            <a:miter lim="800000"/>
            <a:headEnd/>
            <a:tailEnd/>
          </a:ln>
        </p:spPr>
        <p:txBody>
          <a:bodyPr>
            <a:spAutoFit/>
          </a:bodyPr>
          <a:lstStyle/>
          <a:p>
            <a:r>
              <a:rPr lang="en-US" sz="4000" i="1" dirty="0">
                <a:latin typeface="Perpetua Titling MT" pitchFamily="18" charset="0"/>
              </a:rPr>
              <a:t>Chapter</a:t>
            </a:r>
            <a:r>
              <a:rPr lang="en-US" sz="6000" i="1" dirty="0">
                <a:latin typeface="Perpetua Titling MT" pitchFamily="18" charset="0"/>
              </a:rPr>
              <a:t> </a:t>
            </a:r>
            <a:r>
              <a:rPr lang="en-US" sz="14400" i="1" dirty="0">
                <a:latin typeface="Perpetua Titling MT" pitchFamily="18" charset="0"/>
              </a:rPr>
              <a:t>1</a:t>
            </a:r>
          </a:p>
        </p:txBody>
      </p:sp>
      <p:sp>
        <p:nvSpPr>
          <p:cNvPr id="8" name="Subtitle 9"/>
          <p:cNvSpPr txBox="1">
            <a:spLocks/>
          </p:cNvSpPr>
          <p:nvPr/>
        </p:nvSpPr>
        <p:spPr>
          <a:xfrm>
            <a:off x="457200" y="5559552"/>
            <a:ext cx="8458200" cy="914400"/>
          </a:xfrm>
          <a:prstGeom prst="rect">
            <a:avLst/>
          </a:prstGeom>
        </p:spPr>
        <p:txBody>
          <a:bodyPr vert="horz" anchor="b">
            <a:noAutofit/>
          </a:bodyPr>
          <a:lstStyle/>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en-US" sz="3200" b="0" i="0" u="none" strike="noStrike" kern="1200" cap="none" spc="0" normalizeH="0" baseline="0" noProof="0" dirty="0" smtClean="0">
              <a:ln>
                <a:noFill/>
              </a:ln>
              <a:solidFill>
                <a:schemeClr val="tx2">
                  <a:shade val="75000"/>
                </a:schemeClr>
              </a:solidFill>
              <a:effectLst/>
              <a:uLnTx/>
              <a:uFillTx/>
              <a:latin typeface="Tahoma" pitchFamily="34" charset="0"/>
              <a:ea typeface="Tahoma" pitchFamily="34" charset="0"/>
              <a:cs typeface="Tahoma" pitchFamily="34" charset="0"/>
            </a:endParaRPr>
          </a:p>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en-US" sz="3200" b="0" i="0" u="none" strike="noStrike" kern="1200" cap="none" spc="0" normalizeH="0" baseline="0" noProof="0" dirty="0" smtClean="0">
                <a:ln>
                  <a:noFill/>
                </a:ln>
                <a:solidFill>
                  <a:schemeClr val="tx2">
                    <a:shade val="75000"/>
                  </a:schemeClr>
                </a:solidFill>
                <a:effectLst/>
                <a:uLnTx/>
                <a:uFillTx/>
                <a:latin typeface="Tahoma" pitchFamily="34" charset="0"/>
                <a:ea typeface="Tahoma" pitchFamily="34" charset="0"/>
                <a:cs typeface="Tahoma" pitchFamily="34" charset="0"/>
              </a:rPr>
              <a:t>Instructor: </a:t>
            </a:r>
            <a:r>
              <a:rPr kumimoji="0" lang="en-US" sz="3200" b="1" i="0" u="none" strike="noStrike" kern="1200" cap="none" spc="0" normalizeH="0" baseline="0" noProof="0" dirty="0" smtClean="0">
                <a:ln>
                  <a:noFill/>
                </a:ln>
                <a:solidFill>
                  <a:schemeClr val="tx2">
                    <a:shade val="75000"/>
                  </a:schemeClr>
                </a:solidFill>
                <a:effectLst/>
                <a:uLnTx/>
                <a:uFillTx/>
                <a:latin typeface="Tahoma" pitchFamily="34" charset="0"/>
                <a:ea typeface="Tahoma" pitchFamily="34" charset="0"/>
                <a:cs typeface="Tahoma" pitchFamily="34" charset="0"/>
              </a:rPr>
              <a:t>Dr </a:t>
            </a:r>
            <a:r>
              <a:rPr kumimoji="0" lang="en-US" sz="3200" b="1" i="0" u="none" strike="noStrike" kern="1200" cap="none" spc="0" normalizeH="0" baseline="0" noProof="0" dirty="0" err="1" smtClean="0">
                <a:ln>
                  <a:noFill/>
                </a:ln>
                <a:solidFill>
                  <a:schemeClr val="tx2">
                    <a:shade val="75000"/>
                  </a:schemeClr>
                </a:solidFill>
                <a:effectLst/>
                <a:uLnTx/>
                <a:uFillTx/>
                <a:latin typeface="Tahoma" pitchFamily="34" charset="0"/>
                <a:ea typeface="Tahoma" pitchFamily="34" charset="0"/>
                <a:cs typeface="Tahoma" pitchFamily="34" charset="0"/>
              </a:rPr>
              <a:t>Nailah</a:t>
            </a:r>
            <a:r>
              <a:rPr kumimoji="0" lang="en-US" sz="3200" b="1" i="0" u="none" strike="noStrike" kern="1200" cap="none" spc="0" normalizeH="0" baseline="0" noProof="0" dirty="0" smtClean="0">
                <a:ln>
                  <a:noFill/>
                </a:ln>
                <a:solidFill>
                  <a:schemeClr val="tx2">
                    <a:shade val="75000"/>
                  </a:schemeClr>
                </a:solidFill>
                <a:effectLst/>
                <a:uLnTx/>
                <a:uFillTx/>
                <a:latin typeface="Tahoma" pitchFamily="34" charset="0"/>
                <a:ea typeface="Tahoma" pitchFamily="34" charset="0"/>
                <a:cs typeface="Tahoma" pitchFamily="34" charset="0"/>
              </a:rPr>
              <a:t> Ayub</a:t>
            </a:r>
            <a:endParaRPr kumimoji="0" lang="en-US" sz="3200" b="1" i="0" u="none" strike="noStrike" kern="1200" cap="none" spc="0" normalizeH="0" baseline="0" noProof="0" dirty="0">
              <a:ln>
                <a:noFill/>
              </a:ln>
              <a:solidFill>
                <a:schemeClr val="tx2">
                  <a:shade val="75000"/>
                </a:schemeClr>
              </a:solidFill>
              <a:effectLst/>
              <a:uLnTx/>
              <a:uFillTx/>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638" y="325300"/>
            <a:ext cx="8229600" cy="1143000"/>
          </a:xfrm>
        </p:spPr>
        <p:txBody>
          <a:bodyPr wrap="square" numCol="1" anchorCtr="0" compatLnSpc="1">
            <a:prstTxWarp prst="textNoShape">
              <a:avLst/>
            </a:prstTxWarp>
            <a:normAutofit fontScale="90000"/>
          </a:bodyPr>
          <a:lstStyle/>
          <a:p>
            <a:pPr eaLnBrk="1" hangingPunct="1">
              <a:defRPr/>
            </a:pPr>
            <a:r>
              <a:rPr lang="en-US" sz="3600" dirty="0" smtClean="0">
                <a:effectLst>
                  <a:outerShdw blurRad="38100" dist="38100" dir="2700000" algn="tl">
                    <a:srgbClr val="0064E2"/>
                  </a:outerShdw>
                </a:effectLst>
                <a:latin typeface="Arial Narrow" pitchFamily="-72" charset="0"/>
              </a:rPr>
              <a:t>Major </a:t>
            </a:r>
            <a:r>
              <a:rPr lang="en-US" sz="3600" dirty="0" smtClean="0">
                <a:effectLst>
                  <a:outerShdw blurRad="38100" dist="38100" dir="2700000" algn="tl">
                    <a:srgbClr val="0064E2"/>
                  </a:outerShdw>
                </a:effectLst>
                <a:latin typeface="Arial Narrow" pitchFamily="-72" charset="0"/>
              </a:rPr>
              <a:t>Behavioral Science Disciplines That Contribute to OB</a:t>
            </a:r>
            <a:r>
              <a:rPr lang="en-US" sz="4300" dirty="0" smtClean="0">
                <a:effectLst>
                  <a:outerShdw blurRad="38100" dist="38100" dir="2700000" algn="tl">
                    <a:srgbClr val="0064E2"/>
                  </a:outerShdw>
                </a:effectLst>
                <a:latin typeface="Arial Narrow" pitchFamily="-72" charset="0"/>
              </a:rPr>
              <a:t/>
            </a:r>
            <a:br>
              <a:rPr lang="en-US" sz="4300" dirty="0" smtClean="0">
                <a:effectLst>
                  <a:outerShdw blurRad="38100" dist="38100" dir="2700000" algn="tl">
                    <a:srgbClr val="0064E2"/>
                  </a:outerShdw>
                </a:effectLst>
                <a:latin typeface="Arial Narrow" pitchFamily="-72" charset="0"/>
              </a:rPr>
            </a:br>
            <a:endParaRPr lang="en-US" sz="4300" dirty="0" smtClean="0">
              <a:effectLst>
                <a:outerShdw blurRad="38100" dist="38100" dir="2700000" algn="tl">
                  <a:srgbClr val="0064E2"/>
                </a:outerShdw>
              </a:effectLst>
              <a:latin typeface="Arial Narrow" pitchFamily="-72" charset="0"/>
            </a:endParaRPr>
          </a:p>
        </p:txBody>
      </p:sp>
      <p:sp>
        <p:nvSpPr>
          <p:cNvPr id="8" name="Slide Number Placeholder 7"/>
          <p:cNvSpPr>
            <a:spLocks noGrp="1"/>
          </p:cNvSpPr>
          <p:nvPr>
            <p:ph type="sldNum" sz="quarter" idx="12"/>
          </p:nvPr>
        </p:nvSpPr>
        <p:spPr/>
        <p:txBody>
          <a:bodyPr/>
          <a:lstStyle/>
          <a:p>
            <a:pPr>
              <a:defRPr/>
            </a:pPr>
            <a:r>
              <a:rPr lang="en-US"/>
              <a:t>1-</a:t>
            </a:r>
            <a:fld id="{DBC942FC-487D-460E-86C1-71A87269412D}" type="slidenum">
              <a:rPr lang="en-US"/>
              <a:pPr>
                <a:defRPr/>
              </a:pPr>
              <a:t>10</a:t>
            </a:fld>
            <a:endParaRPr lang="en-US"/>
          </a:p>
        </p:txBody>
      </p:sp>
      <p:sp>
        <p:nvSpPr>
          <p:cNvPr id="38920" name="TextBox 9"/>
          <p:cNvSpPr txBox="1">
            <a:spLocks noChangeArrowheads="1"/>
          </p:cNvSpPr>
          <p:nvPr/>
        </p:nvSpPr>
        <p:spPr bwMode="auto">
          <a:xfrm>
            <a:off x="3243263" y="3689350"/>
            <a:ext cx="2678112" cy="369888"/>
          </a:xfrm>
          <a:prstGeom prst="rect">
            <a:avLst/>
          </a:prstGeom>
          <a:noFill/>
          <a:ln w="9525">
            <a:noFill/>
            <a:miter lim="800000"/>
            <a:headEnd/>
            <a:tailEnd/>
          </a:ln>
        </p:spPr>
        <p:txBody>
          <a:bodyPr>
            <a:spAutoFit/>
          </a:bodyPr>
          <a:lstStyle/>
          <a:p>
            <a:pPr algn="ctr"/>
            <a:r>
              <a:rPr lang="en-US" sz="1800">
                <a:latin typeface="Corbel" pitchFamily="34" charset="0"/>
              </a:rPr>
              <a:t>Insert Exhibit 1.3</a:t>
            </a:r>
          </a:p>
        </p:txBody>
      </p:sp>
      <p:pic>
        <p:nvPicPr>
          <p:cNvPr id="38921" name="Picture 2"/>
          <p:cNvPicPr>
            <a:picLocks noChangeAspect="1"/>
          </p:cNvPicPr>
          <p:nvPr/>
        </p:nvPicPr>
        <p:blipFill>
          <a:blip r:embed="rId3"/>
          <a:srcRect/>
          <a:stretch>
            <a:fillRect/>
          </a:stretch>
        </p:blipFill>
        <p:spPr bwMode="auto">
          <a:xfrm>
            <a:off x="973963" y="1220374"/>
            <a:ext cx="7255637" cy="52535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638" y="311412"/>
            <a:ext cx="8229600" cy="1143000"/>
          </a:xfrm>
        </p:spPr>
        <p:txBody>
          <a:bodyPr wrap="square" numCol="1" anchorCtr="0" compatLnSpc="1">
            <a:prstTxWarp prst="textNoShape">
              <a:avLst/>
            </a:prstTxWarp>
            <a:normAutofit fontScale="90000"/>
          </a:bodyPr>
          <a:lstStyle/>
          <a:p>
            <a:pPr eaLnBrk="1" hangingPunct="1">
              <a:defRPr/>
            </a:pPr>
            <a:r>
              <a:rPr lang="en-US" sz="3600" dirty="0" smtClean="0">
                <a:effectLst>
                  <a:outerShdw blurRad="38100" dist="38100" dir="2700000" algn="tl">
                    <a:srgbClr val="0064E2"/>
                  </a:outerShdw>
                </a:effectLst>
                <a:latin typeface="Arial Narrow" pitchFamily="-72" charset="0"/>
              </a:rPr>
              <a:t>Major </a:t>
            </a:r>
            <a:r>
              <a:rPr lang="en-US" sz="3600" dirty="0" smtClean="0">
                <a:effectLst>
                  <a:outerShdw blurRad="38100" dist="38100" dir="2700000" algn="tl">
                    <a:srgbClr val="0064E2"/>
                  </a:outerShdw>
                </a:effectLst>
                <a:latin typeface="Arial Narrow" pitchFamily="-72" charset="0"/>
              </a:rPr>
              <a:t>Behavioral Science Disciplines That Contribute to OB</a:t>
            </a:r>
            <a:r>
              <a:rPr lang="en-US" sz="4300" dirty="0" smtClean="0">
                <a:effectLst>
                  <a:outerShdw blurRad="38100" dist="38100" dir="2700000" algn="tl">
                    <a:srgbClr val="0064E2"/>
                  </a:outerShdw>
                </a:effectLst>
                <a:latin typeface="Arial Narrow" pitchFamily="-72" charset="0"/>
              </a:rPr>
              <a:t/>
            </a:r>
            <a:br>
              <a:rPr lang="en-US" sz="4300" dirty="0" smtClean="0">
                <a:effectLst>
                  <a:outerShdw blurRad="38100" dist="38100" dir="2700000" algn="tl">
                    <a:srgbClr val="0064E2"/>
                  </a:outerShdw>
                </a:effectLst>
                <a:latin typeface="Arial Narrow" pitchFamily="-72" charset="0"/>
              </a:rPr>
            </a:br>
            <a:endParaRPr lang="en-US" sz="4300" dirty="0" smtClean="0">
              <a:effectLst>
                <a:outerShdw blurRad="38100" dist="38100" dir="2700000" algn="tl">
                  <a:srgbClr val="0064E2"/>
                </a:outerShdw>
              </a:effectLst>
              <a:latin typeface="Arial Narrow" pitchFamily="-72" charset="0"/>
            </a:endParaRPr>
          </a:p>
        </p:txBody>
      </p:sp>
      <p:sp>
        <p:nvSpPr>
          <p:cNvPr id="3" name="Content Placeholder 2"/>
          <p:cNvSpPr>
            <a:spLocks noGrp="1"/>
          </p:cNvSpPr>
          <p:nvPr>
            <p:ph idx="1"/>
          </p:nvPr>
        </p:nvSpPr>
        <p:spPr/>
        <p:txBody>
          <a:bodyPr>
            <a:normAutofit/>
          </a:bodyPr>
          <a:lstStyle/>
          <a:p>
            <a:pPr eaLnBrk="1" fontAlgn="auto" hangingPunct="1">
              <a:spcAft>
                <a:spcPts val="0"/>
              </a:spcAft>
              <a:defRPr/>
            </a:pPr>
            <a:r>
              <a:rPr lang="en-US" sz="2800" b="1" dirty="0" smtClean="0">
                <a:ea typeface="+mn-ea"/>
                <a:cs typeface="Arial"/>
              </a:rPr>
              <a:t>Psychology</a:t>
            </a:r>
          </a:p>
          <a:p>
            <a:pPr lvl="1" eaLnBrk="1" fontAlgn="auto" hangingPunct="1">
              <a:spcAft>
                <a:spcPts val="0"/>
              </a:spcAft>
              <a:defRPr/>
            </a:pPr>
            <a:r>
              <a:rPr lang="en-US" dirty="0" smtClean="0">
                <a:ea typeface="+mn-ea"/>
                <a:cs typeface="Arial"/>
              </a:rPr>
              <a:t>Psychology is the science that seeks to measure, explain, and sometimes change the behavior of humans and other animals. </a:t>
            </a:r>
            <a:endParaRPr lang="en-US" dirty="0" smtClean="0">
              <a:ea typeface="+mn-ea"/>
              <a:cs typeface="Arial"/>
            </a:endParaRPr>
          </a:p>
          <a:p>
            <a:pPr lvl="1" eaLnBrk="1" fontAlgn="auto" hangingPunct="1">
              <a:spcAft>
                <a:spcPts val="0"/>
              </a:spcAft>
              <a:defRPr/>
            </a:pPr>
            <a:endParaRPr lang="en-US" dirty="0" smtClean="0">
              <a:ea typeface="+mn-ea"/>
              <a:cs typeface="Arial"/>
            </a:endParaRPr>
          </a:p>
          <a:p>
            <a:pPr eaLnBrk="1" fontAlgn="auto" hangingPunct="1">
              <a:spcAft>
                <a:spcPts val="0"/>
              </a:spcAft>
              <a:defRPr/>
            </a:pPr>
            <a:r>
              <a:rPr lang="en-US" sz="2800" b="1" dirty="0" smtClean="0">
                <a:ea typeface="+mn-ea"/>
                <a:cs typeface="Arial"/>
              </a:rPr>
              <a:t>Social Psychology</a:t>
            </a:r>
          </a:p>
          <a:p>
            <a:pPr lvl="1" eaLnBrk="1" fontAlgn="auto" hangingPunct="1">
              <a:spcAft>
                <a:spcPts val="0"/>
              </a:spcAft>
              <a:defRPr/>
            </a:pPr>
            <a:r>
              <a:rPr lang="en-US" dirty="0" smtClean="0">
                <a:ea typeface="+mn-ea"/>
                <a:cs typeface="Arial"/>
              </a:rPr>
              <a:t>Social psychology blends the concepts of psychology and sociology. </a:t>
            </a:r>
          </a:p>
        </p:txBody>
      </p:sp>
      <p:sp>
        <p:nvSpPr>
          <p:cNvPr id="8" name="Slide Number Placeholder 7"/>
          <p:cNvSpPr>
            <a:spLocks noGrp="1"/>
          </p:cNvSpPr>
          <p:nvPr>
            <p:ph type="sldNum" sz="quarter" idx="12"/>
          </p:nvPr>
        </p:nvSpPr>
        <p:spPr/>
        <p:txBody>
          <a:bodyPr/>
          <a:lstStyle/>
          <a:p>
            <a:pPr>
              <a:defRPr/>
            </a:pPr>
            <a:r>
              <a:rPr lang="en-US"/>
              <a:t>1-</a:t>
            </a:r>
            <a:fld id="{CB58C575-E788-4731-98AB-5301EAC1693D}" type="slidenum">
              <a:rPr lang="en-US"/>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638" y="269175"/>
            <a:ext cx="8229600" cy="1143000"/>
          </a:xfrm>
        </p:spPr>
        <p:txBody>
          <a:bodyPr wrap="square" numCol="1" anchorCtr="0" compatLnSpc="1">
            <a:prstTxWarp prst="textNoShape">
              <a:avLst/>
            </a:prstTxWarp>
            <a:normAutofit fontScale="90000"/>
          </a:bodyPr>
          <a:lstStyle/>
          <a:p>
            <a:pPr eaLnBrk="1" hangingPunct="1">
              <a:defRPr/>
            </a:pPr>
            <a:r>
              <a:rPr lang="en-US" sz="3600" dirty="0" smtClean="0">
                <a:effectLst>
                  <a:outerShdw blurRad="38100" dist="38100" dir="2700000" algn="tl">
                    <a:srgbClr val="0064E2"/>
                  </a:outerShdw>
                </a:effectLst>
                <a:latin typeface="Arial Narrow" pitchFamily="-72" charset="0"/>
              </a:rPr>
              <a:t>Major </a:t>
            </a:r>
            <a:r>
              <a:rPr lang="en-US" sz="3600" dirty="0" smtClean="0">
                <a:effectLst>
                  <a:outerShdw blurRad="38100" dist="38100" dir="2700000" algn="tl">
                    <a:srgbClr val="0064E2"/>
                  </a:outerShdw>
                </a:effectLst>
                <a:latin typeface="Arial Narrow" pitchFamily="-72" charset="0"/>
              </a:rPr>
              <a:t>Behavioral Science Disciplines That Contribute to OB</a:t>
            </a:r>
            <a:r>
              <a:rPr lang="en-US" sz="4300" dirty="0" smtClean="0">
                <a:effectLst>
                  <a:outerShdw blurRad="38100" dist="38100" dir="2700000" algn="tl">
                    <a:srgbClr val="0064E2"/>
                  </a:outerShdw>
                </a:effectLst>
                <a:latin typeface="Arial Narrow" pitchFamily="-72" charset="0"/>
              </a:rPr>
              <a:t/>
            </a:r>
            <a:br>
              <a:rPr lang="en-US" sz="4300" dirty="0" smtClean="0">
                <a:effectLst>
                  <a:outerShdw blurRad="38100" dist="38100" dir="2700000" algn="tl">
                    <a:srgbClr val="0064E2"/>
                  </a:outerShdw>
                </a:effectLst>
                <a:latin typeface="Arial Narrow" pitchFamily="-72" charset="0"/>
              </a:rPr>
            </a:br>
            <a:endParaRPr lang="en-US" sz="4300" dirty="0" smtClean="0">
              <a:effectLst>
                <a:outerShdw blurRad="38100" dist="38100" dir="2700000" algn="tl">
                  <a:srgbClr val="0064E2"/>
                </a:outerShdw>
              </a:effectLst>
              <a:latin typeface="Arial Narrow" pitchFamily="-72" charset="0"/>
            </a:endParaRPr>
          </a:p>
        </p:txBody>
      </p:sp>
      <p:sp>
        <p:nvSpPr>
          <p:cNvPr id="3" name="Content Placeholder 2"/>
          <p:cNvSpPr>
            <a:spLocks noGrp="1"/>
          </p:cNvSpPr>
          <p:nvPr>
            <p:ph idx="1"/>
          </p:nvPr>
        </p:nvSpPr>
        <p:spPr/>
        <p:txBody>
          <a:bodyPr/>
          <a:lstStyle/>
          <a:p>
            <a:pPr eaLnBrk="1" fontAlgn="auto" hangingPunct="1">
              <a:spcAft>
                <a:spcPts val="0"/>
              </a:spcAft>
              <a:defRPr/>
            </a:pPr>
            <a:r>
              <a:rPr lang="en-US" sz="2800" b="1" dirty="0" smtClean="0">
                <a:ea typeface="+mn-ea"/>
                <a:cs typeface="Arial"/>
              </a:rPr>
              <a:t>Sociology</a:t>
            </a:r>
          </a:p>
          <a:p>
            <a:pPr lvl="1" eaLnBrk="1" fontAlgn="auto" hangingPunct="1">
              <a:spcAft>
                <a:spcPts val="0"/>
              </a:spcAft>
              <a:defRPr/>
            </a:pPr>
            <a:r>
              <a:rPr lang="en-US" dirty="0" smtClean="0">
                <a:ea typeface="+mn-ea"/>
                <a:cs typeface="Arial"/>
              </a:rPr>
              <a:t>Sociologists study the social system in which individuals fill their roles; that is, sociology studies people in relation to their fellow human beings.  </a:t>
            </a:r>
          </a:p>
          <a:p>
            <a:pPr eaLnBrk="1" fontAlgn="auto" hangingPunct="1">
              <a:spcAft>
                <a:spcPts val="0"/>
              </a:spcAft>
              <a:defRPr/>
            </a:pPr>
            <a:r>
              <a:rPr lang="en-US" sz="2800" b="1" dirty="0" smtClean="0">
                <a:ea typeface="+mn-ea"/>
                <a:cs typeface="Arial"/>
              </a:rPr>
              <a:t>Anthropology</a:t>
            </a:r>
          </a:p>
          <a:p>
            <a:pPr lvl="1" eaLnBrk="1" fontAlgn="auto" hangingPunct="1">
              <a:spcAft>
                <a:spcPts val="0"/>
              </a:spcAft>
              <a:defRPr/>
            </a:pPr>
            <a:r>
              <a:rPr lang="en-US" dirty="0" smtClean="0">
                <a:ea typeface="+mn-ea"/>
                <a:cs typeface="Arial"/>
              </a:rPr>
              <a:t>Anthropology is the study of societies to learn about human beings and their activities. </a:t>
            </a:r>
          </a:p>
          <a:p>
            <a:pPr eaLnBrk="1" fontAlgn="auto" hangingPunct="1">
              <a:spcAft>
                <a:spcPts val="0"/>
              </a:spcAft>
              <a:defRPr/>
            </a:pPr>
            <a:endParaRPr lang="en-US" dirty="0">
              <a:ea typeface="+mn-ea"/>
              <a:cs typeface="Arial"/>
            </a:endParaRPr>
          </a:p>
        </p:txBody>
      </p:sp>
      <p:sp>
        <p:nvSpPr>
          <p:cNvPr id="8" name="Slide Number Placeholder 7"/>
          <p:cNvSpPr>
            <a:spLocks noGrp="1"/>
          </p:cNvSpPr>
          <p:nvPr>
            <p:ph type="sldNum" sz="quarter" idx="12"/>
          </p:nvPr>
        </p:nvSpPr>
        <p:spPr/>
        <p:txBody>
          <a:bodyPr/>
          <a:lstStyle/>
          <a:p>
            <a:pPr>
              <a:defRPr/>
            </a:pPr>
            <a:r>
              <a:rPr lang="en-US"/>
              <a:t>1-</a:t>
            </a:r>
            <a:fld id="{C986D53B-9319-41CD-A8C9-2A27DFEC476A}" type="slidenum">
              <a:rPr lang="en-US"/>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007" y="216133"/>
            <a:ext cx="8666856" cy="1151005"/>
          </a:xfrm>
        </p:spPr>
        <p:txBody>
          <a:bodyPr>
            <a:noAutofit/>
          </a:bodyPr>
          <a:lstStyle/>
          <a:p>
            <a:pPr eaLnBrk="1" fontAlgn="auto" hangingPunct="1">
              <a:spcAft>
                <a:spcPts val="0"/>
              </a:spcAft>
              <a:defRPr/>
            </a:pPr>
            <a:r>
              <a:rPr lang="en-US" dirty="0" smtClean="0">
                <a:effectLst>
                  <a:outerShdw blurRad="50800" dist="38100" algn="tr" rotWithShape="0">
                    <a:prstClr val="black">
                      <a:alpha val="40000"/>
                    </a:prstClr>
                  </a:outerShdw>
                </a:effectLst>
                <a:ea typeface="+mj-ea"/>
                <a:cs typeface="Arial Narrow"/>
              </a:rPr>
              <a:t>Three Levels of Analysis </a:t>
            </a:r>
            <a:r>
              <a:rPr lang="en-US" dirty="0" smtClean="0">
                <a:effectLst>
                  <a:outerShdw blurRad="50800" dist="38100" algn="tr" rotWithShape="0">
                    <a:prstClr val="black">
                      <a:alpha val="40000"/>
                    </a:prstClr>
                  </a:outerShdw>
                </a:effectLst>
                <a:ea typeface="+mj-ea"/>
                <a:cs typeface="Arial Narrow"/>
              </a:rPr>
              <a:t>in OB </a:t>
            </a:r>
            <a:r>
              <a:rPr lang="en-US" dirty="0" smtClean="0">
                <a:effectLst>
                  <a:outerShdw blurRad="50800" dist="38100" algn="tr" rotWithShape="0">
                    <a:prstClr val="black">
                      <a:alpha val="40000"/>
                    </a:prstClr>
                  </a:outerShdw>
                </a:effectLst>
                <a:ea typeface="+mj-ea"/>
                <a:cs typeface="Arial Narrow"/>
              </a:rPr>
              <a:t>Model </a:t>
            </a:r>
            <a:endParaRPr lang="en-US" dirty="0">
              <a:ea typeface="+mj-ea"/>
              <a:cs typeface="Arial Narrow"/>
            </a:endParaRPr>
          </a:p>
        </p:txBody>
      </p:sp>
      <p:sp>
        <p:nvSpPr>
          <p:cNvPr id="8" name="Slide Number Placeholder 7"/>
          <p:cNvSpPr>
            <a:spLocks noGrp="1"/>
          </p:cNvSpPr>
          <p:nvPr>
            <p:ph type="sldNum" sz="quarter" idx="12"/>
          </p:nvPr>
        </p:nvSpPr>
        <p:spPr/>
        <p:txBody>
          <a:bodyPr/>
          <a:lstStyle/>
          <a:p>
            <a:pPr>
              <a:defRPr/>
            </a:pPr>
            <a:r>
              <a:rPr lang="en-US"/>
              <a:t>1-</a:t>
            </a:r>
            <a:fld id="{6A7C2052-F839-44E7-B8CC-C6B96F121EC9}" type="slidenum">
              <a:rPr lang="en-US"/>
              <a:pPr>
                <a:defRPr/>
              </a:pPr>
              <a:t>13</a:t>
            </a:fld>
            <a:endParaRPr lang="en-US"/>
          </a:p>
        </p:txBody>
      </p:sp>
      <p:graphicFrame>
        <p:nvGraphicFramePr>
          <p:cNvPr id="29702" name="Object 6"/>
          <p:cNvGraphicFramePr>
            <a:graphicFrameLocks noChangeAspect="1"/>
          </p:cNvGraphicFramePr>
          <p:nvPr/>
        </p:nvGraphicFramePr>
        <p:xfrm>
          <a:off x="581025" y="2043113"/>
          <a:ext cx="7981950" cy="4127500"/>
        </p:xfrm>
        <a:graphic>
          <a:graphicData uri="http://schemas.openxmlformats.org/presentationml/2006/ole">
            <p:oleObj spid="_x0000_s29702" name="Document" r:id="rId4" imgW="24685714" imgH="16507937" progId="Word.Document.12">
              <p:link updateAutomatic="1"/>
            </p:oleObj>
          </a:graphicData>
        </a:graphic>
      </p:graphicFrame>
      <p:sp>
        <p:nvSpPr>
          <p:cNvPr id="29709" name="TextBox 8"/>
          <p:cNvSpPr txBox="1">
            <a:spLocks noChangeArrowheads="1"/>
          </p:cNvSpPr>
          <p:nvPr/>
        </p:nvSpPr>
        <p:spPr bwMode="auto">
          <a:xfrm>
            <a:off x="5659438" y="6356350"/>
            <a:ext cx="1616075" cy="369888"/>
          </a:xfrm>
          <a:prstGeom prst="rect">
            <a:avLst/>
          </a:prstGeom>
          <a:noFill/>
          <a:ln w="9525">
            <a:noFill/>
            <a:miter lim="800000"/>
            <a:headEnd/>
            <a:tailEnd/>
          </a:ln>
        </p:spPr>
        <p:txBody>
          <a:bodyPr>
            <a:spAutoFit/>
          </a:bodyPr>
          <a:lstStyle/>
          <a:p>
            <a:r>
              <a:rPr lang="en-US" sz="1800">
                <a:latin typeface="Corbel" pitchFamily="34" charset="0"/>
              </a:rPr>
              <a:t>Exhibit 1-4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8787" y="216125"/>
            <a:ext cx="8685213" cy="931025"/>
          </a:xfrm>
        </p:spPr>
        <p:txBody>
          <a:bodyPr wrap="square" numCol="1" compatLnSpc="1">
            <a:prstTxWarp prst="textNoShape">
              <a:avLst/>
            </a:prstTxWarp>
            <a:noAutofit/>
          </a:bodyPr>
          <a:lstStyle/>
          <a:p>
            <a:pPr algn="l" eaLnBrk="1" hangingPunct="1"/>
            <a:r>
              <a:rPr lang="en-US" dirty="0" smtClean="0">
                <a:effectLst>
                  <a:outerShdw blurRad="38100" dist="38100" dir="2700000" algn="tl">
                    <a:srgbClr val="0064E2"/>
                  </a:outerShdw>
                </a:effectLst>
                <a:latin typeface="Arial Narrow" pitchFamily="34" charset="0"/>
                <a:ea typeface="ＭＳ Ｐゴシック" pitchFamily="34" charset="-128"/>
              </a:rPr>
              <a:t>Three Levels of </a:t>
            </a:r>
            <a:r>
              <a:rPr lang="en-US" dirty="0" smtClean="0">
                <a:effectLst>
                  <a:outerShdw blurRad="38100" dist="38100" dir="2700000" algn="tl">
                    <a:srgbClr val="0064E2"/>
                  </a:outerShdw>
                </a:effectLst>
                <a:latin typeface="Arial Narrow" pitchFamily="34" charset="0"/>
                <a:ea typeface="ＭＳ Ｐゴシック" pitchFamily="34" charset="-128"/>
              </a:rPr>
              <a:t>Analysis</a:t>
            </a:r>
            <a:endParaRPr lang="en-US" dirty="0" smtClean="0">
              <a:effectLst>
                <a:outerShdw blurRad="38100" dist="38100" dir="2700000" algn="tl">
                  <a:srgbClr val="0064E2"/>
                </a:outerShdw>
              </a:effectLst>
              <a:latin typeface="Arial Narrow" pitchFamily="34" charset="0"/>
              <a:ea typeface="ＭＳ Ｐゴシック" pitchFamily="34" charset="-128"/>
            </a:endParaRPr>
          </a:p>
        </p:txBody>
      </p:sp>
      <p:sp>
        <p:nvSpPr>
          <p:cNvPr id="10" name="Subtitle 9"/>
          <p:cNvSpPr>
            <a:spLocks noGrp="1"/>
          </p:cNvSpPr>
          <p:nvPr>
            <p:ph type="subTitle" idx="1"/>
          </p:nvPr>
        </p:nvSpPr>
        <p:spPr>
          <a:xfrm>
            <a:off x="4437063" y="1566863"/>
            <a:ext cx="4364037" cy="4789487"/>
          </a:xfrm>
        </p:spPr>
        <p:txBody>
          <a:bodyPr>
            <a:normAutofit/>
          </a:bodyPr>
          <a:lstStyle/>
          <a:p>
            <a:pPr lvl="1" algn="l" eaLnBrk="1" fontAlgn="auto" hangingPunct="1">
              <a:spcAft>
                <a:spcPts val="0"/>
              </a:spcAft>
              <a:buFont typeface="Arial"/>
              <a:buChar char="•"/>
              <a:defRPr/>
            </a:pPr>
            <a:r>
              <a:rPr lang="en-US" sz="2400" dirty="0" smtClean="0">
                <a:ea typeface="+mn-ea"/>
                <a:cs typeface="Arial"/>
              </a:rPr>
              <a:t>Inputs</a:t>
            </a:r>
          </a:p>
          <a:p>
            <a:pPr lvl="2" algn="l" eaLnBrk="1" fontAlgn="auto" hangingPunct="1">
              <a:spcAft>
                <a:spcPts val="0"/>
              </a:spcAft>
              <a:buFont typeface="Arial"/>
              <a:buChar char="•"/>
              <a:defRPr/>
            </a:pPr>
            <a:r>
              <a:rPr lang="en-US" sz="2400" dirty="0" smtClean="0">
                <a:ea typeface="+mn-ea"/>
                <a:cs typeface="Arial"/>
              </a:rPr>
              <a:t>personality</a:t>
            </a:r>
            <a:r>
              <a:rPr lang="en-US" sz="2400" dirty="0" smtClean="0">
                <a:ea typeface="+mn-ea"/>
                <a:cs typeface="Arial"/>
              </a:rPr>
              <a:t>, group structure, and organizational culture that lead to processes. </a:t>
            </a:r>
          </a:p>
          <a:p>
            <a:pPr lvl="2" algn="l" eaLnBrk="1" fontAlgn="auto" hangingPunct="1">
              <a:spcAft>
                <a:spcPts val="0"/>
              </a:spcAft>
              <a:buFont typeface="Arial"/>
              <a:buChar char="•"/>
              <a:defRPr/>
            </a:pPr>
            <a:endParaRPr lang="en-US" sz="2400" dirty="0" smtClean="0">
              <a:ea typeface="+mn-ea"/>
              <a:cs typeface="Arial"/>
            </a:endParaRPr>
          </a:p>
          <a:p>
            <a:pPr lvl="2" algn="l" eaLnBrk="1" fontAlgn="auto" hangingPunct="1">
              <a:spcAft>
                <a:spcPts val="0"/>
              </a:spcAft>
              <a:buFont typeface="Arial"/>
              <a:buChar char="•"/>
              <a:defRPr/>
            </a:pPr>
            <a:r>
              <a:rPr lang="en-US" sz="2400" dirty="0" smtClean="0">
                <a:ea typeface="+mn-ea"/>
                <a:cs typeface="Arial"/>
              </a:rPr>
              <a:t>Group </a:t>
            </a:r>
            <a:r>
              <a:rPr lang="en-US" sz="2400" dirty="0" smtClean="0">
                <a:ea typeface="+mn-ea"/>
                <a:cs typeface="Arial"/>
              </a:rPr>
              <a:t>structure, roles, and team responsibilities are typically assigned immediately before or after a group is formed. </a:t>
            </a:r>
          </a:p>
          <a:p>
            <a:pPr eaLnBrk="1" fontAlgn="auto" hangingPunct="1">
              <a:spcAft>
                <a:spcPts val="0"/>
              </a:spcAft>
              <a:defRPr/>
            </a:pPr>
            <a:endParaRPr lang="en-US" dirty="0">
              <a:ea typeface="+mn-ea"/>
              <a:cs typeface="Arial"/>
            </a:endParaRPr>
          </a:p>
        </p:txBody>
      </p:sp>
      <p:pic>
        <p:nvPicPr>
          <p:cNvPr id="74760" name="Picture 11"/>
          <p:cNvPicPr>
            <a:picLocks noChangeAspect="1"/>
          </p:cNvPicPr>
          <p:nvPr/>
        </p:nvPicPr>
        <p:blipFill>
          <a:blip r:embed="rId3"/>
          <a:srcRect/>
          <a:stretch>
            <a:fillRect/>
          </a:stretch>
        </p:blipFill>
        <p:spPr bwMode="auto">
          <a:xfrm>
            <a:off x="415925" y="1566863"/>
            <a:ext cx="3257550" cy="4432300"/>
          </a:xfrm>
          <a:prstGeom prst="rect">
            <a:avLst/>
          </a:prstGeom>
          <a:noFill/>
          <a:ln w="9525">
            <a:noFill/>
            <a:miter lim="800000"/>
            <a:headEnd/>
            <a:tailEnd/>
          </a:ln>
        </p:spPr>
      </p:pic>
      <p:sp>
        <p:nvSpPr>
          <p:cNvPr id="8" name="Slide Number Placeholder 7"/>
          <p:cNvSpPr txBox="1">
            <a:spLocks noGrp="1"/>
          </p:cNvSpPr>
          <p:nvPr/>
        </p:nvSpPr>
        <p:spPr>
          <a:xfrm>
            <a:off x="8077200" y="6356350"/>
            <a:ext cx="609600" cy="365125"/>
          </a:xfrm>
          <a:prstGeom prst="rect">
            <a:avLst/>
          </a:prstGeom>
          <a:noFill/>
        </p:spPr>
        <p:txBody>
          <a:bodyPr anchor="ctr"/>
          <a:lstStyle/>
          <a:p>
            <a:pPr algn="ctr" fontAlgn="auto">
              <a:spcBef>
                <a:spcPts val="0"/>
              </a:spcBef>
              <a:spcAft>
                <a:spcPts val="0"/>
              </a:spcAft>
              <a:defRPr/>
            </a:pPr>
            <a:r>
              <a:rPr lang="en-US" sz="1200">
                <a:solidFill>
                  <a:schemeClr val="tx1">
                    <a:tint val="75000"/>
                  </a:schemeClr>
                </a:solidFill>
                <a:latin typeface="+mn-lt"/>
                <a:ea typeface="+mn-ea"/>
              </a:rPr>
              <a:t>1-</a:t>
            </a:r>
            <a:fld id="{BF5337C5-9F2D-47BC-B380-0034F2524C8B}" type="slidenum">
              <a:rPr lang="en-US" sz="1200">
                <a:solidFill>
                  <a:schemeClr val="tx1">
                    <a:tint val="75000"/>
                  </a:schemeClr>
                </a:solidFill>
                <a:latin typeface="+mn-lt"/>
                <a:ea typeface="+mn-ea"/>
              </a:rPr>
              <a:pPr algn="ctr" fontAlgn="auto">
                <a:spcBef>
                  <a:spcPts val="0"/>
                </a:spcBef>
                <a:spcAft>
                  <a:spcPts val="0"/>
                </a:spcAft>
                <a:defRPr/>
              </a:pPr>
              <a:t>14</a:t>
            </a:fld>
            <a:endParaRPr lang="en-US" sz="1200">
              <a:solidFill>
                <a:schemeClr val="tx1">
                  <a:tint val="75000"/>
                </a:schemeClr>
              </a:solidFill>
              <a:latin typeface="+mn-lt"/>
              <a:ea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6550" y="299250"/>
            <a:ext cx="6429375" cy="1280160"/>
          </a:xfrm>
        </p:spPr>
        <p:txBody>
          <a:bodyPr/>
          <a:lstStyle/>
          <a:p>
            <a:pPr eaLnBrk="1" fontAlgn="auto" hangingPunct="1">
              <a:spcAft>
                <a:spcPts val="0"/>
              </a:spcAft>
              <a:defRPr/>
            </a:pPr>
            <a:r>
              <a:rPr lang="en-US" sz="3600" dirty="0" smtClean="0">
                <a:effectLst>
                  <a:outerShdw blurRad="50800" dist="38100" algn="tr" rotWithShape="0">
                    <a:prstClr val="black">
                      <a:alpha val="40000"/>
                    </a:prstClr>
                  </a:outerShdw>
                </a:effectLst>
                <a:ea typeface="+mj-ea"/>
                <a:cs typeface="Arial Narrow"/>
              </a:rPr>
              <a:t>Three Levels of Analysis </a:t>
            </a:r>
            <a:br>
              <a:rPr lang="en-US" sz="3600" dirty="0" smtClean="0">
                <a:effectLst>
                  <a:outerShdw blurRad="50800" dist="38100" algn="tr" rotWithShape="0">
                    <a:prstClr val="black">
                      <a:alpha val="40000"/>
                    </a:prstClr>
                  </a:outerShdw>
                </a:effectLst>
                <a:ea typeface="+mj-ea"/>
                <a:cs typeface="Arial Narrow"/>
              </a:rPr>
            </a:br>
            <a:endParaRPr lang="en-US" sz="3600" dirty="0">
              <a:ea typeface="+mj-ea"/>
              <a:cs typeface="Arial Narrow"/>
            </a:endParaRPr>
          </a:p>
        </p:txBody>
      </p:sp>
      <p:sp>
        <p:nvSpPr>
          <p:cNvPr id="10" name="Subtitle 9"/>
          <p:cNvSpPr>
            <a:spLocks noGrp="1"/>
          </p:cNvSpPr>
          <p:nvPr>
            <p:ph type="subTitle" idx="1"/>
          </p:nvPr>
        </p:nvSpPr>
        <p:spPr>
          <a:xfrm>
            <a:off x="4172989" y="1470025"/>
            <a:ext cx="4628111" cy="5154613"/>
          </a:xfrm>
        </p:spPr>
        <p:txBody>
          <a:bodyPr/>
          <a:lstStyle/>
          <a:p>
            <a:pPr lvl="1" algn="l" eaLnBrk="1" fontAlgn="auto" hangingPunct="1">
              <a:spcAft>
                <a:spcPts val="0"/>
              </a:spcAft>
              <a:buFont typeface="Arial"/>
              <a:buChar char="•"/>
              <a:defRPr/>
            </a:pPr>
            <a:r>
              <a:rPr lang="en-US" sz="2400" dirty="0" smtClean="0">
                <a:ea typeface="+mn-ea"/>
                <a:cs typeface="Arial"/>
              </a:rPr>
              <a:t>Processes</a:t>
            </a:r>
          </a:p>
          <a:p>
            <a:pPr lvl="2" algn="l" eaLnBrk="1" fontAlgn="auto" hangingPunct="1">
              <a:spcAft>
                <a:spcPts val="0"/>
              </a:spcAft>
              <a:buFont typeface="Arial"/>
              <a:buChar char="•"/>
              <a:defRPr/>
            </a:pPr>
            <a:r>
              <a:rPr lang="en-US" sz="2400" dirty="0" smtClean="0">
                <a:ea typeface="+mn-ea"/>
                <a:cs typeface="Arial"/>
              </a:rPr>
              <a:t> actions </a:t>
            </a:r>
            <a:r>
              <a:rPr lang="en-US" sz="2400" dirty="0" smtClean="0">
                <a:ea typeface="+mn-ea"/>
                <a:cs typeface="Arial"/>
              </a:rPr>
              <a:t>that individuals, groups, and organizations engage in as a result of inputs and that lead to certain outcomes. </a:t>
            </a:r>
          </a:p>
          <a:p>
            <a:pPr eaLnBrk="1" fontAlgn="auto" hangingPunct="1">
              <a:spcAft>
                <a:spcPts val="0"/>
              </a:spcAft>
              <a:defRPr/>
            </a:pPr>
            <a:endParaRPr lang="en-US" dirty="0">
              <a:ea typeface="+mn-ea"/>
              <a:cs typeface="Arial"/>
            </a:endParaRPr>
          </a:p>
        </p:txBody>
      </p:sp>
      <p:pic>
        <p:nvPicPr>
          <p:cNvPr id="76808" name="Picture 12"/>
          <p:cNvPicPr>
            <a:picLocks noChangeAspect="1"/>
          </p:cNvPicPr>
          <p:nvPr/>
        </p:nvPicPr>
        <p:blipFill>
          <a:blip r:embed="rId3"/>
          <a:srcRect/>
          <a:stretch>
            <a:fillRect/>
          </a:stretch>
        </p:blipFill>
        <p:spPr bwMode="auto">
          <a:xfrm>
            <a:off x="479425" y="1600200"/>
            <a:ext cx="3127375" cy="4629150"/>
          </a:xfrm>
          <a:prstGeom prst="rect">
            <a:avLst/>
          </a:prstGeom>
          <a:noFill/>
          <a:ln w="9525">
            <a:noFill/>
            <a:miter lim="800000"/>
            <a:headEnd/>
            <a:tailEnd/>
          </a:ln>
        </p:spPr>
      </p:pic>
      <p:sp>
        <p:nvSpPr>
          <p:cNvPr id="8" name="Slide Number Placeholder 7"/>
          <p:cNvSpPr txBox="1">
            <a:spLocks noGrp="1"/>
          </p:cNvSpPr>
          <p:nvPr/>
        </p:nvSpPr>
        <p:spPr>
          <a:xfrm>
            <a:off x="8077200" y="6356350"/>
            <a:ext cx="609600" cy="365125"/>
          </a:xfrm>
          <a:prstGeom prst="rect">
            <a:avLst/>
          </a:prstGeom>
          <a:noFill/>
        </p:spPr>
        <p:txBody>
          <a:bodyPr anchor="ctr"/>
          <a:lstStyle/>
          <a:p>
            <a:pPr algn="ctr" fontAlgn="auto">
              <a:spcBef>
                <a:spcPts val="0"/>
              </a:spcBef>
              <a:spcAft>
                <a:spcPts val="0"/>
              </a:spcAft>
              <a:defRPr/>
            </a:pPr>
            <a:r>
              <a:rPr lang="en-US" sz="1200">
                <a:solidFill>
                  <a:schemeClr val="tx1">
                    <a:tint val="75000"/>
                  </a:schemeClr>
                </a:solidFill>
                <a:latin typeface="+mn-lt"/>
                <a:ea typeface="+mn-ea"/>
              </a:rPr>
              <a:t>1-</a:t>
            </a:r>
            <a:fld id="{ECBC0570-8FB9-4B6C-9E11-41B09987C120}" type="slidenum">
              <a:rPr lang="en-US" sz="1200">
                <a:solidFill>
                  <a:schemeClr val="tx1">
                    <a:tint val="75000"/>
                  </a:schemeClr>
                </a:solidFill>
                <a:latin typeface="+mn-lt"/>
                <a:ea typeface="+mn-ea"/>
              </a:rPr>
              <a:pPr algn="ctr" fontAlgn="auto">
                <a:spcBef>
                  <a:spcPts val="0"/>
                </a:spcBef>
                <a:spcAft>
                  <a:spcPts val="0"/>
                </a:spcAft>
                <a:defRPr/>
              </a:pPr>
              <a:t>15</a:t>
            </a:fld>
            <a:endParaRPr lang="en-US" sz="1200">
              <a:solidFill>
                <a:schemeClr val="tx1">
                  <a:tint val="75000"/>
                </a:schemeClr>
              </a:solidFill>
              <a:latin typeface="+mn-lt"/>
              <a:ea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4000" y="261476"/>
            <a:ext cx="6429375" cy="1346662"/>
          </a:xfrm>
        </p:spPr>
        <p:txBody>
          <a:bodyPr/>
          <a:lstStyle/>
          <a:p>
            <a:pPr eaLnBrk="1" fontAlgn="auto" hangingPunct="1">
              <a:spcAft>
                <a:spcPts val="0"/>
              </a:spcAft>
              <a:defRPr/>
            </a:pPr>
            <a:r>
              <a:rPr lang="en-US" sz="3600" dirty="0" smtClean="0">
                <a:effectLst>
                  <a:outerShdw blurRad="50800" dist="38100" algn="tr" rotWithShape="0">
                    <a:prstClr val="black">
                      <a:alpha val="40000"/>
                    </a:prstClr>
                  </a:outerShdw>
                </a:effectLst>
                <a:ea typeface="+mj-ea"/>
                <a:cs typeface="Arial Narrow"/>
              </a:rPr>
              <a:t>Three Levels of Analysis </a:t>
            </a:r>
            <a:br>
              <a:rPr lang="en-US" sz="3600" dirty="0" smtClean="0">
                <a:effectLst>
                  <a:outerShdw blurRad="50800" dist="38100" algn="tr" rotWithShape="0">
                    <a:prstClr val="black">
                      <a:alpha val="40000"/>
                    </a:prstClr>
                  </a:outerShdw>
                </a:effectLst>
                <a:ea typeface="+mj-ea"/>
                <a:cs typeface="Arial Narrow"/>
              </a:rPr>
            </a:br>
            <a:endParaRPr lang="en-US" dirty="0">
              <a:ea typeface="+mj-ea"/>
              <a:cs typeface="Arial Narrow"/>
            </a:endParaRPr>
          </a:p>
        </p:txBody>
      </p:sp>
      <p:sp>
        <p:nvSpPr>
          <p:cNvPr id="10" name="Subtitle 9"/>
          <p:cNvSpPr>
            <a:spLocks noGrp="1"/>
          </p:cNvSpPr>
          <p:nvPr>
            <p:ph type="subTitle" idx="1"/>
          </p:nvPr>
        </p:nvSpPr>
        <p:spPr>
          <a:xfrm>
            <a:off x="4437063" y="1470025"/>
            <a:ext cx="4364037" cy="5154613"/>
          </a:xfrm>
        </p:spPr>
        <p:txBody>
          <a:bodyPr/>
          <a:lstStyle/>
          <a:p>
            <a:pPr lvl="1" algn="l" eaLnBrk="1" fontAlgn="auto" hangingPunct="1">
              <a:spcAft>
                <a:spcPts val="0"/>
              </a:spcAft>
              <a:buFont typeface="Arial"/>
              <a:buChar char="•"/>
              <a:defRPr/>
            </a:pPr>
            <a:r>
              <a:rPr lang="en-US" sz="2400" dirty="0" smtClean="0">
                <a:ea typeface="+mn-ea"/>
                <a:cs typeface="Arial"/>
              </a:rPr>
              <a:t>Outcomes</a:t>
            </a:r>
          </a:p>
          <a:p>
            <a:pPr lvl="2" algn="l" eaLnBrk="1" fontAlgn="auto" hangingPunct="1">
              <a:spcAft>
                <a:spcPts val="0"/>
              </a:spcAft>
              <a:buFont typeface="Arial"/>
              <a:buChar char="•"/>
              <a:defRPr/>
            </a:pPr>
            <a:r>
              <a:rPr lang="en-US" sz="2400" dirty="0" smtClean="0">
                <a:ea typeface="+mn-ea"/>
                <a:cs typeface="Arial"/>
              </a:rPr>
              <a:t>the </a:t>
            </a:r>
            <a:r>
              <a:rPr lang="en-US" sz="2400" dirty="0" smtClean="0">
                <a:ea typeface="+mn-ea"/>
                <a:cs typeface="Arial"/>
              </a:rPr>
              <a:t>key variables that you want to explain or predict, and that are affected by some other variables. </a:t>
            </a:r>
          </a:p>
          <a:p>
            <a:pPr eaLnBrk="1" fontAlgn="auto" hangingPunct="1">
              <a:spcAft>
                <a:spcPts val="0"/>
              </a:spcAft>
              <a:defRPr/>
            </a:pPr>
            <a:endParaRPr lang="en-US" dirty="0">
              <a:ea typeface="+mn-ea"/>
              <a:cs typeface="Arial"/>
            </a:endParaRPr>
          </a:p>
        </p:txBody>
      </p:sp>
      <p:pic>
        <p:nvPicPr>
          <p:cNvPr id="78856" name="Picture 11"/>
          <p:cNvPicPr>
            <a:picLocks noChangeAspect="1"/>
          </p:cNvPicPr>
          <p:nvPr/>
        </p:nvPicPr>
        <p:blipFill>
          <a:blip r:embed="rId3"/>
          <a:srcRect/>
          <a:stretch>
            <a:fillRect/>
          </a:stretch>
        </p:blipFill>
        <p:spPr bwMode="auto">
          <a:xfrm>
            <a:off x="358775" y="1608138"/>
            <a:ext cx="3163888" cy="4710112"/>
          </a:xfrm>
          <a:prstGeom prst="rect">
            <a:avLst/>
          </a:prstGeom>
          <a:noFill/>
          <a:ln w="9525">
            <a:noFill/>
            <a:miter lim="800000"/>
            <a:headEnd/>
            <a:tailEnd/>
          </a:ln>
        </p:spPr>
      </p:pic>
      <p:sp>
        <p:nvSpPr>
          <p:cNvPr id="8" name="Slide Number Placeholder 7"/>
          <p:cNvSpPr txBox="1">
            <a:spLocks noGrp="1"/>
          </p:cNvSpPr>
          <p:nvPr/>
        </p:nvSpPr>
        <p:spPr>
          <a:xfrm>
            <a:off x="8077200" y="6356350"/>
            <a:ext cx="609600" cy="365125"/>
          </a:xfrm>
          <a:prstGeom prst="rect">
            <a:avLst/>
          </a:prstGeom>
          <a:noFill/>
        </p:spPr>
        <p:txBody>
          <a:bodyPr anchor="ctr"/>
          <a:lstStyle/>
          <a:p>
            <a:pPr algn="ctr" fontAlgn="auto">
              <a:spcBef>
                <a:spcPts val="0"/>
              </a:spcBef>
              <a:spcAft>
                <a:spcPts val="0"/>
              </a:spcAft>
              <a:defRPr/>
            </a:pPr>
            <a:r>
              <a:rPr lang="en-US" sz="1200">
                <a:solidFill>
                  <a:schemeClr val="tx1">
                    <a:tint val="75000"/>
                  </a:schemeClr>
                </a:solidFill>
                <a:latin typeface="+mn-lt"/>
                <a:ea typeface="+mn-ea"/>
              </a:rPr>
              <a:t>1-</a:t>
            </a:r>
            <a:fld id="{8DCE0C7A-6E3B-456E-9474-C10F8E933E62}" type="slidenum">
              <a:rPr lang="en-US" sz="1200">
                <a:solidFill>
                  <a:schemeClr val="tx1">
                    <a:tint val="75000"/>
                  </a:schemeClr>
                </a:solidFill>
                <a:latin typeface="+mn-lt"/>
                <a:ea typeface="+mn-ea"/>
              </a:rPr>
              <a:pPr algn="ctr" fontAlgn="auto">
                <a:spcBef>
                  <a:spcPts val="0"/>
                </a:spcBef>
                <a:spcAft>
                  <a:spcPts val="0"/>
                </a:spcAft>
                <a:defRPr/>
              </a:pPr>
              <a:t>16</a:t>
            </a:fld>
            <a:endParaRPr lang="en-US" sz="1200">
              <a:solidFill>
                <a:schemeClr val="tx1">
                  <a:tint val="75000"/>
                </a:schemeClr>
              </a:solidFill>
              <a:latin typeface="+mn-lt"/>
              <a:ea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90700"/>
            <a:ext cx="8686800" cy="838200"/>
          </a:xfrm>
        </p:spPr>
        <p:txBody>
          <a:bodyPr/>
          <a:lstStyle/>
          <a:p>
            <a:pPr eaLnBrk="1" fontAlgn="auto" hangingPunct="1">
              <a:spcAft>
                <a:spcPts val="0"/>
              </a:spcAft>
              <a:defRPr/>
            </a:pPr>
            <a:r>
              <a:rPr lang="en-US" sz="3600" dirty="0" smtClean="0">
                <a:ea typeface="+mj-ea"/>
                <a:cs typeface="Arial Narrow"/>
              </a:rPr>
              <a:t>Dependent Variables</a:t>
            </a:r>
            <a:endParaRPr lang="en-US" sz="3600" dirty="0">
              <a:ea typeface="+mj-ea"/>
              <a:cs typeface="Arial Narrow"/>
            </a:endParaRPr>
          </a:p>
        </p:txBody>
      </p:sp>
      <p:sp>
        <p:nvSpPr>
          <p:cNvPr id="3" name="Subtitle 2"/>
          <p:cNvSpPr>
            <a:spLocks noGrp="1"/>
          </p:cNvSpPr>
          <p:nvPr>
            <p:ph idx="1"/>
          </p:nvPr>
        </p:nvSpPr>
        <p:spPr>
          <a:xfrm>
            <a:off x="457200" y="1562793"/>
            <a:ext cx="8229600" cy="4502150"/>
          </a:xfrm>
        </p:spPr>
        <p:txBody>
          <a:bodyPr wrap="square" numCol="1" anchor="t" anchorCtr="0" compatLnSpc="1">
            <a:prstTxWarp prst="textNoShape">
              <a:avLst/>
            </a:prstTxWarp>
            <a:normAutofit fontScale="92500" lnSpcReduction="20000"/>
          </a:bodyPr>
          <a:lstStyle/>
          <a:p>
            <a:pPr eaLnBrk="1" hangingPunct="1"/>
            <a:r>
              <a:rPr lang="en-US" dirty="0" smtClean="0">
                <a:effectLst>
                  <a:outerShdw blurRad="38100" dist="38100" dir="2700000" algn="tl">
                    <a:srgbClr val="0064E2"/>
                  </a:outerShdw>
                </a:effectLst>
                <a:latin typeface="Arial" charset="0"/>
                <a:ea typeface="ＭＳ Ｐゴシック" pitchFamily="34" charset="-128"/>
                <a:cs typeface="Arial" charset="0"/>
              </a:rPr>
              <a:t>Attitudes and stress </a:t>
            </a:r>
            <a:endParaRPr lang="en-US" dirty="0" smtClean="0">
              <a:effectLst>
                <a:outerShdw blurRad="38100" dist="38100" dir="2700000" algn="tl">
                  <a:srgbClr val="0064E2"/>
                </a:outerShdw>
              </a:effectLst>
              <a:latin typeface="Arial" charset="0"/>
              <a:ea typeface="ＭＳ Ｐゴシック" pitchFamily="34" charset="-128"/>
              <a:cs typeface="Arial" charset="0"/>
            </a:endParaRPr>
          </a:p>
          <a:p>
            <a:pPr marL="742950" lvl="2" indent="-342900">
              <a:buFont typeface="Wingdings 2"/>
              <a:buChar char=""/>
            </a:pPr>
            <a:r>
              <a:rPr lang="en-US" dirty="0" smtClean="0">
                <a:latin typeface="Arial" charset="0"/>
                <a:ea typeface="ＭＳ Ｐゴシック" pitchFamily="34" charset="-128"/>
                <a:cs typeface="Arial" charset="0"/>
              </a:rPr>
              <a:t>The </a:t>
            </a:r>
            <a:r>
              <a:rPr lang="en-US" dirty="0" smtClean="0">
                <a:latin typeface="Arial" charset="0"/>
                <a:ea typeface="ＭＳ Ｐゴシック" pitchFamily="34" charset="-128"/>
                <a:cs typeface="Arial" charset="0"/>
              </a:rPr>
              <a:t>evaluations employees make, ranging from positive to negative, about objects, people, or events. </a:t>
            </a:r>
          </a:p>
          <a:p>
            <a:pPr marL="342900" lvl="1" indent="-342900">
              <a:buFont typeface="Wingdings 2"/>
              <a:buChar char=""/>
            </a:pPr>
            <a:endParaRPr lang="en-US" b="1" dirty="0" smtClean="0">
              <a:solidFill>
                <a:srgbClr val="002060"/>
              </a:solidFill>
              <a:effectLst>
                <a:outerShdw blurRad="38100" dist="38100" dir="2700000" algn="tl">
                  <a:srgbClr val="000000">
                    <a:alpha val="43137"/>
                  </a:srgbClr>
                </a:outerShdw>
              </a:effectLst>
              <a:latin typeface="Arial" charset="0"/>
              <a:ea typeface="ＭＳ Ｐゴシック" pitchFamily="34" charset="-128"/>
              <a:cs typeface="Arial" charset="0"/>
            </a:endParaRPr>
          </a:p>
          <a:p>
            <a:pPr marL="342900" lvl="1" indent="-342900">
              <a:buFont typeface="Wingdings 2"/>
              <a:buChar char=""/>
            </a:pPr>
            <a:r>
              <a:rPr lang="en-US" b="1" dirty="0" smtClean="0">
                <a:solidFill>
                  <a:srgbClr val="002060"/>
                </a:solidFill>
                <a:effectLst>
                  <a:outerShdw blurRad="38100" dist="38100" dir="2700000" algn="tl">
                    <a:srgbClr val="000000">
                      <a:alpha val="43137"/>
                    </a:srgbClr>
                  </a:outerShdw>
                </a:effectLst>
                <a:latin typeface="Arial" charset="0"/>
                <a:ea typeface="ＭＳ Ｐゴシック" pitchFamily="34" charset="-128"/>
                <a:cs typeface="Arial" charset="0"/>
              </a:rPr>
              <a:t>Stress</a:t>
            </a:r>
          </a:p>
          <a:p>
            <a:pPr marL="742950" lvl="2" indent="-342900">
              <a:buFont typeface="Wingdings 2"/>
              <a:buChar char=""/>
            </a:pPr>
            <a:r>
              <a:rPr lang="en-US" dirty="0" smtClean="0">
                <a:latin typeface="Arial" charset="0"/>
                <a:ea typeface="ＭＳ Ｐゴシック" pitchFamily="34" charset="-128"/>
                <a:cs typeface="Arial" charset="0"/>
              </a:rPr>
              <a:t>An </a:t>
            </a:r>
            <a:r>
              <a:rPr lang="en-US" dirty="0" smtClean="0">
                <a:latin typeface="Arial" charset="0"/>
                <a:ea typeface="ＭＳ Ｐゴシック" pitchFamily="34" charset="-128"/>
                <a:cs typeface="Arial" charset="0"/>
              </a:rPr>
              <a:t>unpleasant psychological process that occurs in response to environmental pressures.</a:t>
            </a:r>
          </a:p>
          <a:p>
            <a:pPr eaLnBrk="1" hangingPunct="1"/>
            <a:endParaRPr lang="en-US" b="1" dirty="0" smtClean="0">
              <a:effectLst>
                <a:outerShdw blurRad="38100" dist="38100" dir="2700000" algn="tl">
                  <a:srgbClr val="0064E2"/>
                </a:outerShdw>
              </a:effectLst>
              <a:latin typeface="Arial" charset="0"/>
              <a:ea typeface="ＭＳ Ｐゴシック" pitchFamily="34" charset="-128"/>
              <a:cs typeface="Arial" charset="0"/>
            </a:endParaRPr>
          </a:p>
          <a:p>
            <a:pPr eaLnBrk="1" hangingPunct="1"/>
            <a:r>
              <a:rPr lang="en-US" dirty="0" smtClean="0">
                <a:effectLst>
                  <a:outerShdw blurRad="38100" dist="38100" dir="2700000" algn="tl">
                    <a:srgbClr val="0064E2"/>
                  </a:outerShdw>
                </a:effectLst>
                <a:latin typeface="Arial" charset="0"/>
                <a:ea typeface="ＭＳ Ｐゴシック" pitchFamily="34" charset="-128"/>
                <a:cs typeface="Arial" charset="0"/>
              </a:rPr>
              <a:t>Task </a:t>
            </a:r>
            <a:r>
              <a:rPr lang="en-US" dirty="0" smtClean="0">
                <a:effectLst>
                  <a:outerShdw blurRad="38100" dist="38100" dir="2700000" algn="tl">
                    <a:srgbClr val="0064E2"/>
                  </a:outerShdw>
                </a:effectLst>
                <a:latin typeface="Arial" charset="0"/>
                <a:ea typeface="ＭＳ Ｐゴシック" pitchFamily="34" charset="-128"/>
                <a:cs typeface="Arial" charset="0"/>
              </a:rPr>
              <a:t>performance </a:t>
            </a:r>
          </a:p>
          <a:p>
            <a:pPr lvl="1" eaLnBrk="1" hangingPunct="1"/>
            <a:r>
              <a:rPr lang="en-US" dirty="0" smtClean="0">
                <a:latin typeface="Arial" charset="0"/>
                <a:ea typeface="ＭＳ Ｐゴシック" pitchFamily="34" charset="-128"/>
                <a:cs typeface="Arial" charset="0"/>
              </a:rPr>
              <a:t>The combination of effectiveness and efficiency at doing your core job tasks is a reflection of your level of task performance.  </a:t>
            </a:r>
          </a:p>
        </p:txBody>
      </p:sp>
      <p:sp>
        <p:nvSpPr>
          <p:cNvPr id="7" name="Slide Number Placeholder 6"/>
          <p:cNvSpPr>
            <a:spLocks noGrp="1"/>
          </p:cNvSpPr>
          <p:nvPr>
            <p:ph type="sldNum" sz="quarter" idx="12"/>
          </p:nvPr>
        </p:nvSpPr>
        <p:spPr/>
        <p:txBody>
          <a:bodyPr/>
          <a:lstStyle/>
          <a:p>
            <a:pPr>
              <a:defRPr/>
            </a:pPr>
            <a:r>
              <a:rPr lang="en-US"/>
              <a:t>1-</a:t>
            </a:r>
            <a:fld id="{D97C95AA-578A-4C5D-BB2B-2958D643CF2A}" type="slidenum">
              <a:rPr lang="en-US"/>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450"/>
            <a:ext cx="8686800" cy="838200"/>
          </a:xfrm>
        </p:spPr>
        <p:txBody>
          <a:bodyPr/>
          <a:lstStyle/>
          <a:p>
            <a:pPr eaLnBrk="1" fontAlgn="auto" hangingPunct="1">
              <a:spcAft>
                <a:spcPts val="0"/>
              </a:spcAft>
              <a:defRPr/>
            </a:pPr>
            <a:r>
              <a:rPr lang="en-US" sz="3600" dirty="0" smtClean="0">
                <a:ea typeface="+mj-ea"/>
                <a:cs typeface="Arial Narrow"/>
              </a:rPr>
              <a:t>OB Variables</a:t>
            </a:r>
            <a:endParaRPr lang="en-US" sz="3600" dirty="0">
              <a:ea typeface="+mj-ea"/>
              <a:cs typeface="Arial Narrow"/>
            </a:endParaRPr>
          </a:p>
        </p:txBody>
      </p:sp>
      <p:sp>
        <p:nvSpPr>
          <p:cNvPr id="3" name="Subtitle 2"/>
          <p:cNvSpPr>
            <a:spLocks noGrp="1"/>
          </p:cNvSpPr>
          <p:nvPr>
            <p:ph idx="1"/>
          </p:nvPr>
        </p:nvSpPr>
        <p:spPr>
          <a:xfrm>
            <a:off x="224444" y="1345275"/>
            <a:ext cx="8553796" cy="5525189"/>
          </a:xfrm>
        </p:spPr>
        <p:txBody>
          <a:bodyPr wrap="square" numCol="1" anchor="t" anchorCtr="0" compatLnSpc="1">
            <a:prstTxWarp prst="textNoShape">
              <a:avLst/>
            </a:prstTxWarp>
            <a:normAutofit/>
          </a:bodyPr>
          <a:lstStyle/>
          <a:p>
            <a:pPr lvl="1"/>
            <a:r>
              <a:rPr lang="en-US" sz="2400" dirty="0" smtClean="0">
                <a:effectLst>
                  <a:outerShdw blurRad="38100" dist="38100" dir="2700000" algn="tl">
                    <a:srgbClr val="0064E2"/>
                  </a:outerShdw>
                </a:effectLst>
                <a:latin typeface="Arial" charset="0"/>
                <a:ea typeface="ＭＳ Ｐゴシック" pitchFamily="34" charset="-128"/>
                <a:cs typeface="Arial" charset="0"/>
              </a:rPr>
              <a:t>Citizenship behavior </a:t>
            </a:r>
          </a:p>
          <a:p>
            <a:pPr lvl="2" eaLnBrk="1" hangingPunct="1"/>
            <a:r>
              <a:rPr lang="en-US" dirty="0" smtClean="0">
                <a:latin typeface="Arial" charset="0"/>
                <a:ea typeface="ＭＳ Ｐゴシック" pitchFamily="34" charset="-128"/>
                <a:cs typeface="Arial" charset="0"/>
              </a:rPr>
              <a:t>The discretionary behavior that is not part of an employee’s formal job requirements, and that contributes to the psychological and social environment of the </a:t>
            </a:r>
            <a:r>
              <a:rPr lang="en-US" dirty="0" smtClean="0">
                <a:latin typeface="Arial" charset="0"/>
                <a:ea typeface="ＭＳ Ｐゴシック" pitchFamily="34" charset="-128"/>
                <a:cs typeface="Arial" charset="0"/>
              </a:rPr>
              <a:t>workplace.</a:t>
            </a:r>
          </a:p>
          <a:p>
            <a:pPr lvl="2" eaLnBrk="1" hangingPunct="1"/>
            <a:endParaRPr lang="en-US" dirty="0" smtClean="0">
              <a:latin typeface="Arial" charset="0"/>
              <a:ea typeface="ＭＳ Ｐゴシック" pitchFamily="34" charset="-128"/>
              <a:cs typeface="Arial" charset="0"/>
            </a:endParaRPr>
          </a:p>
          <a:p>
            <a:pPr lvl="1" eaLnBrk="1" hangingPunct="1"/>
            <a:r>
              <a:rPr lang="en-US" sz="2400" dirty="0" smtClean="0">
                <a:effectLst>
                  <a:outerShdw blurRad="38100" dist="38100" dir="2700000" algn="tl">
                    <a:srgbClr val="0064E2"/>
                  </a:outerShdw>
                </a:effectLst>
                <a:latin typeface="Arial" charset="0"/>
                <a:ea typeface="ＭＳ Ｐゴシック" pitchFamily="34" charset="-128"/>
                <a:cs typeface="Arial" charset="0"/>
              </a:rPr>
              <a:t>Withdrawal </a:t>
            </a:r>
            <a:r>
              <a:rPr lang="en-US" sz="2400" dirty="0" smtClean="0">
                <a:effectLst>
                  <a:outerShdw blurRad="38100" dist="38100" dir="2700000" algn="tl">
                    <a:srgbClr val="0064E2"/>
                  </a:outerShdw>
                </a:effectLst>
                <a:latin typeface="Arial" charset="0"/>
                <a:ea typeface="ＭＳ Ｐゴシック" pitchFamily="34" charset="-128"/>
                <a:cs typeface="Arial" charset="0"/>
              </a:rPr>
              <a:t>behavior </a:t>
            </a:r>
          </a:p>
          <a:p>
            <a:pPr lvl="2" eaLnBrk="1" hangingPunct="1"/>
            <a:r>
              <a:rPr lang="en-US" dirty="0" smtClean="0">
                <a:latin typeface="Arial" charset="0"/>
                <a:ea typeface="ＭＳ Ｐゴシック" pitchFamily="34" charset="-128"/>
                <a:cs typeface="Arial" charset="0"/>
              </a:rPr>
              <a:t>The </a:t>
            </a:r>
            <a:r>
              <a:rPr lang="en-US" dirty="0" smtClean="0">
                <a:latin typeface="Arial" charset="0"/>
                <a:ea typeface="ＭＳ Ｐゴシック" pitchFamily="34" charset="-128"/>
                <a:cs typeface="Arial" charset="0"/>
              </a:rPr>
              <a:t>set of actions that employees take to separate themselves from the organization. </a:t>
            </a:r>
            <a:endParaRPr lang="en-US" dirty="0" smtClean="0">
              <a:latin typeface="Arial" charset="0"/>
              <a:ea typeface="ＭＳ Ｐゴシック" pitchFamily="34" charset="-128"/>
              <a:cs typeface="Arial" charset="0"/>
            </a:endParaRPr>
          </a:p>
          <a:p>
            <a:pPr lvl="2" eaLnBrk="1" hangingPunct="1"/>
            <a:endParaRPr lang="en-US" dirty="0" smtClean="0">
              <a:latin typeface="Arial" charset="0"/>
              <a:ea typeface="ＭＳ Ｐゴシック" pitchFamily="34" charset="-128"/>
              <a:cs typeface="Arial" charset="0"/>
            </a:endParaRPr>
          </a:p>
          <a:p>
            <a:pPr lvl="1"/>
            <a:r>
              <a:rPr lang="en-US" sz="2400" dirty="0" smtClean="0">
                <a:effectLst>
                  <a:outerShdw blurRad="38100" dist="38100" dir="2700000" algn="tl">
                    <a:srgbClr val="0064E2"/>
                  </a:outerShdw>
                </a:effectLst>
                <a:latin typeface="Arial" charset="0"/>
                <a:ea typeface="ＭＳ Ｐゴシック" pitchFamily="34" charset="-128"/>
                <a:cs typeface="Arial" charset="0"/>
              </a:rPr>
              <a:t>Group cohesion </a:t>
            </a:r>
          </a:p>
          <a:p>
            <a:pPr lvl="2"/>
            <a:r>
              <a:rPr lang="en-US" dirty="0" smtClean="0">
                <a:latin typeface="Arial" charset="0"/>
                <a:ea typeface="ＭＳ Ｐゴシック" pitchFamily="34" charset="-128"/>
                <a:cs typeface="Arial" charset="0"/>
              </a:rPr>
              <a:t>The </a:t>
            </a:r>
            <a:r>
              <a:rPr lang="en-US" dirty="0" smtClean="0">
                <a:latin typeface="Arial" charset="0"/>
                <a:ea typeface="ＭＳ Ｐゴシック" pitchFamily="34" charset="-128"/>
                <a:cs typeface="Arial" charset="0"/>
              </a:rPr>
              <a:t>extent to which members of a group support and validate one another at work. </a:t>
            </a:r>
          </a:p>
          <a:p>
            <a:pPr lvl="2" eaLnBrk="1" hangingPunct="1"/>
            <a:endParaRPr lang="en-US" sz="2600" dirty="0" smtClean="0">
              <a:latin typeface="Arial" charset="0"/>
              <a:ea typeface="ＭＳ Ｐゴシック" pitchFamily="34" charset="-128"/>
              <a:cs typeface="Arial" charset="0"/>
            </a:endParaRPr>
          </a:p>
        </p:txBody>
      </p:sp>
      <p:sp>
        <p:nvSpPr>
          <p:cNvPr id="7" name="Slide Number Placeholder 6"/>
          <p:cNvSpPr>
            <a:spLocks noGrp="1"/>
          </p:cNvSpPr>
          <p:nvPr>
            <p:ph type="sldNum" sz="quarter" idx="12"/>
          </p:nvPr>
        </p:nvSpPr>
        <p:spPr/>
        <p:txBody>
          <a:bodyPr/>
          <a:lstStyle/>
          <a:p>
            <a:pPr>
              <a:defRPr/>
            </a:pPr>
            <a:r>
              <a:rPr lang="en-US"/>
              <a:t>1-</a:t>
            </a:r>
            <a:fld id="{ECA6B721-4C3C-4462-9517-643F2475DF6E}" type="slidenum">
              <a:rPr lang="en-US"/>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07325"/>
            <a:ext cx="8686800" cy="838200"/>
          </a:xfrm>
        </p:spPr>
        <p:txBody>
          <a:bodyPr/>
          <a:lstStyle/>
          <a:p>
            <a:pPr eaLnBrk="1" fontAlgn="auto" hangingPunct="1">
              <a:spcAft>
                <a:spcPts val="0"/>
              </a:spcAft>
              <a:defRPr/>
            </a:pPr>
            <a:r>
              <a:rPr lang="en-US" sz="3600" dirty="0" smtClean="0">
                <a:ea typeface="+mj-ea"/>
                <a:cs typeface="Arial Narrow"/>
              </a:rPr>
              <a:t>OB Variables </a:t>
            </a:r>
            <a:r>
              <a:rPr lang="en-US" sz="3600" dirty="0" smtClean="0">
                <a:ea typeface="+mj-ea"/>
                <a:cs typeface="Arial Narrow"/>
              </a:rPr>
              <a:t>of Interest</a:t>
            </a:r>
            <a:endParaRPr lang="en-US" sz="3600" dirty="0">
              <a:ea typeface="+mj-ea"/>
              <a:cs typeface="Arial Narrow"/>
            </a:endParaRPr>
          </a:p>
        </p:txBody>
      </p:sp>
      <p:sp>
        <p:nvSpPr>
          <p:cNvPr id="3" name="Subtitle 2"/>
          <p:cNvSpPr>
            <a:spLocks noGrp="1"/>
          </p:cNvSpPr>
          <p:nvPr>
            <p:ph idx="1"/>
          </p:nvPr>
        </p:nvSpPr>
        <p:spPr>
          <a:xfrm>
            <a:off x="457200" y="1245524"/>
            <a:ext cx="8229600" cy="5228427"/>
          </a:xfrm>
        </p:spPr>
        <p:txBody>
          <a:bodyPr wrap="square" numCol="1" anchor="t" anchorCtr="0" compatLnSpc="1">
            <a:prstTxWarp prst="textNoShape">
              <a:avLst/>
            </a:prstTxWarp>
            <a:normAutofit fontScale="92500"/>
          </a:bodyPr>
          <a:lstStyle/>
          <a:p>
            <a:pPr eaLnBrk="1" hangingPunct="1"/>
            <a:r>
              <a:rPr lang="en-US" sz="2600" dirty="0" smtClean="0">
                <a:effectLst>
                  <a:outerShdw blurRad="38100" dist="38100" dir="2700000" algn="tl">
                    <a:srgbClr val="0064E2"/>
                  </a:outerShdw>
                </a:effectLst>
                <a:latin typeface="Arial" charset="0"/>
                <a:ea typeface="ＭＳ Ｐゴシック" pitchFamily="34" charset="-128"/>
                <a:cs typeface="Arial" charset="0"/>
              </a:rPr>
              <a:t>Group cohesion </a:t>
            </a:r>
          </a:p>
          <a:p>
            <a:pPr lvl="1" eaLnBrk="1" hangingPunct="1"/>
            <a:r>
              <a:rPr lang="en-US" sz="2600" dirty="0" smtClean="0">
                <a:latin typeface="Arial" charset="0"/>
                <a:ea typeface="ＭＳ Ｐゴシック" pitchFamily="34" charset="-128"/>
                <a:cs typeface="Arial" charset="0"/>
              </a:rPr>
              <a:t>The </a:t>
            </a:r>
            <a:r>
              <a:rPr lang="en-US" sz="2600" dirty="0" smtClean="0">
                <a:latin typeface="Arial" charset="0"/>
                <a:ea typeface="ＭＳ Ｐゴシック" pitchFamily="34" charset="-128"/>
                <a:cs typeface="Arial" charset="0"/>
              </a:rPr>
              <a:t>extent to which members of a group support and validate one another at work. </a:t>
            </a:r>
            <a:endParaRPr lang="en-US" sz="2600" dirty="0" smtClean="0">
              <a:effectLst>
                <a:outerShdw blurRad="38100" dist="38100" dir="2700000" algn="tl">
                  <a:srgbClr val="0064E2"/>
                </a:outerShdw>
              </a:effectLst>
              <a:latin typeface="Arial" charset="0"/>
              <a:ea typeface="ＭＳ Ｐゴシック" pitchFamily="34" charset="-128"/>
              <a:cs typeface="Arial" charset="0"/>
            </a:endParaRPr>
          </a:p>
          <a:p>
            <a:pPr eaLnBrk="1" hangingPunct="1"/>
            <a:r>
              <a:rPr lang="en-US" sz="2600" dirty="0" smtClean="0">
                <a:effectLst>
                  <a:outerShdw blurRad="38100" dist="38100" dir="2700000" algn="tl">
                    <a:srgbClr val="0064E2"/>
                  </a:outerShdw>
                </a:effectLst>
                <a:latin typeface="Arial" charset="0"/>
                <a:ea typeface="ＭＳ Ｐゴシック" pitchFamily="34" charset="-128"/>
                <a:cs typeface="Arial" charset="0"/>
              </a:rPr>
              <a:t>Group functioning </a:t>
            </a:r>
          </a:p>
          <a:p>
            <a:pPr lvl="1" eaLnBrk="1" hangingPunct="1"/>
            <a:r>
              <a:rPr lang="en-US" sz="2600" dirty="0" smtClean="0">
                <a:latin typeface="Arial" charset="0"/>
                <a:ea typeface="ＭＳ Ｐゴシック" pitchFamily="34" charset="-128"/>
                <a:cs typeface="Arial" charset="0"/>
              </a:rPr>
              <a:t>The </a:t>
            </a:r>
            <a:r>
              <a:rPr lang="en-US" sz="2600" dirty="0" smtClean="0">
                <a:latin typeface="Arial" charset="0"/>
                <a:ea typeface="ＭＳ Ｐゴシック" pitchFamily="34" charset="-128"/>
                <a:cs typeface="Arial" charset="0"/>
              </a:rPr>
              <a:t>quantity and quality of a group’s work output. </a:t>
            </a:r>
            <a:endParaRPr lang="en-US" sz="2600" dirty="0" smtClean="0">
              <a:latin typeface="Arial" charset="0"/>
              <a:ea typeface="ＭＳ Ｐゴシック" pitchFamily="34" charset="-128"/>
              <a:cs typeface="Arial" charset="0"/>
            </a:endParaRPr>
          </a:p>
          <a:p>
            <a:r>
              <a:rPr lang="en-US" sz="2600" dirty="0" smtClean="0">
                <a:effectLst>
                  <a:outerShdw blurRad="38100" dist="38100" dir="2700000" algn="tl">
                    <a:srgbClr val="0064E2"/>
                  </a:outerShdw>
                </a:effectLst>
                <a:latin typeface="Arial" charset="0"/>
                <a:ea typeface="ＭＳ Ｐゴシック" pitchFamily="34" charset="-128"/>
                <a:cs typeface="Arial" charset="0"/>
              </a:rPr>
              <a:t>Productivity </a:t>
            </a:r>
          </a:p>
          <a:p>
            <a:pPr lvl="1"/>
            <a:r>
              <a:rPr lang="en-US" sz="2600" dirty="0" smtClean="0">
                <a:latin typeface="Arial" charset="0"/>
                <a:ea typeface="ＭＳ Ｐゴシック" pitchFamily="34" charset="-128"/>
                <a:cs typeface="Arial" charset="0"/>
              </a:rPr>
              <a:t>An organization is productive if it achieves its goals by transforming inputs into outputs at the lowest cost. This requires both effectiveness and efficiency.</a:t>
            </a:r>
          </a:p>
          <a:p>
            <a:r>
              <a:rPr lang="en-US" sz="2600" dirty="0" smtClean="0">
                <a:effectLst>
                  <a:outerShdw blurRad="38100" dist="38100" dir="2700000" algn="tl">
                    <a:srgbClr val="0064E2"/>
                  </a:outerShdw>
                </a:effectLst>
                <a:latin typeface="Arial" charset="0"/>
                <a:ea typeface="ＭＳ Ｐゴシック" pitchFamily="34" charset="-128"/>
                <a:cs typeface="Arial" charset="0"/>
              </a:rPr>
              <a:t>Survival </a:t>
            </a:r>
          </a:p>
          <a:p>
            <a:pPr lvl="1"/>
            <a:r>
              <a:rPr lang="en-US" sz="2600" dirty="0" smtClean="0">
                <a:latin typeface="Arial" charset="0"/>
                <a:ea typeface="ＭＳ Ｐゴシック" pitchFamily="34" charset="-128"/>
                <a:cs typeface="Arial" charset="0"/>
              </a:rPr>
              <a:t>Evidence </a:t>
            </a:r>
            <a:r>
              <a:rPr lang="en-US" sz="2600" dirty="0" smtClean="0">
                <a:latin typeface="Arial" charset="0"/>
                <a:ea typeface="ＭＳ Ｐゴシック" pitchFamily="34" charset="-128"/>
                <a:cs typeface="Arial" charset="0"/>
              </a:rPr>
              <a:t>that the organization is able to exist and grow over the long term. </a:t>
            </a:r>
          </a:p>
          <a:p>
            <a:pPr lvl="1" eaLnBrk="1" hangingPunct="1"/>
            <a:endParaRPr lang="en-US" sz="2800" dirty="0" smtClean="0">
              <a:latin typeface="Arial" charset="0"/>
              <a:ea typeface="ＭＳ Ｐゴシック" pitchFamily="34" charset="-128"/>
              <a:cs typeface="Arial" charset="0"/>
            </a:endParaRPr>
          </a:p>
          <a:p>
            <a:pPr lvl="1" eaLnBrk="1" hangingPunct="1"/>
            <a:endParaRPr lang="en-US" dirty="0" smtClean="0">
              <a:latin typeface="Arial" charset="0"/>
              <a:ea typeface="ＭＳ Ｐゴシック" pitchFamily="34" charset="-128"/>
              <a:cs typeface="Arial" charset="0"/>
            </a:endParaRPr>
          </a:p>
          <a:p>
            <a:pPr lvl="1" eaLnBrk="1" hangingPunct="1"/>
            <a:endParaRPr lang="en-US" sz="2800" dirty="0" smtClean="0">
              <a:latin typeface="Arial" charset="0"/>
              <a:ea typeface="ＭＳ Ｐゴシック" pitchFamily="34" charset="-128"/>
              <a:cs typeface="Arial" charset="0"/>
            </a:endParaRPr>
          </a:p>
        </p:txBody>
      </p:sp>
      <p:sp>
        <p:nvSpPr>
          <p:cNvPr id="7" name="Slide Number Placeholder 6"/>
          <p:cNvSpPr>
            <a:spLocks noGrp="1"/>
          </p:cNvSpPr>
          <p:nvPr>
            <p:ph type="sldNum" sz="quarter" idx="12"/>
          </p:nvPr>
        </p:nvSpPr>
        <p:spPr/>
        <p:txBody>
          <a:bodyPr/>
          <a:lstStyle/>
          <a:p>
            <a:pPr>
              <a:defRPr/>
            </a:pPr>
            <a:r>
              <a:rPr lang="en-US"/>
              <a:t>1-</a:t>
            </a:r>
            <a:fld id="{5DE9B1F6-E976-4B10-A38F-382FD33A4B89}" type="slidenum">
              <a:rPr lang="en-US"/>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24199"/>
            <a:ext cx="8686800" cy="1382713"/>
          </a:xfrm>
        </p:spPr>
        <p:txBody>
          <a:bodyPr>
            <a:noAutofit/>
          </a:bodyPr>
          <a:lstStyle/>
          <a:p>
            <a:pPr eaLnBrk="1" fontAlgn="auto" hangingPunct="1">
              <a:spcAft>
                <a:spcPts val="0"/>
              </a:spcAft>
              <a:defRPr/>
            </a:pPr>
            <a:r>
              <a:rPr lang="en-US" sz="3600" dirty="0" smtClean="0">
                <a:ea typeface="+mj-ea"/>
                <a:cs typeface="Arial Narrow"/>
              </a:rPr>
              <a:t>Importance of </a:t>
            </a:r>
            <a:r>
              <a:rPr lang="en-US" sz="3600" dirty="0" smtClean="0">
                <a:ea typeface="+mj-ea"/>
                <a:cs typeface="Arial Narrow"/>
              </a:rPr>
              <a:t>Interpersonal Skills in the Workplace</a:t>
            </a:r>
            <a:endParaRPr lang="en-US" sz="3600" dirty="0">
              <a:ea typeface="+mj-ea"/>
              <a:cs typeface="Arial Narrow"/>
            </a:endParaRPr>
          </a:p>
        </p:txBody>
      </p:sp>
      <p:sp>
        <p:nvSpPr>
          <p:cNvPr id="3" name="Content Placeholder 2"/>
          <p:cNvSpPr>
            <a:spLocks noGrp="1"/>
          </p:cNvSpPr>
          <p:nvPr>
            <p:ph idx="1"/>
          </p:nvPr>
        </p:nvSpPr>
        <p:spPr>
          <a:xfrm>
            <a:off x="457200" y="2793076"/>
            <a:ext cx="8229600" cy="3178175"/>
          </a:xfrm>
        </p:spPr>
        <p:txBody>
          <a:bodyPr>
            <a:normAutofit lnSpcReduction="10000"/>
          </a:bodyPr>
          <a:lstStyle/>
          <a:p>
            <a:pPr lvl="1" eaLnBrk="1" fontAlgn="auto" hangingPunct="1">
              <a:spcAft>
                <a:spcPts val="0"/>
              </a:spcAft>
              <a:defRPr/>
            </a:pPr>
            <a:r>
              <a:rPr lang="en-US" dirty="0" smtClean="0">
                <a:ea typeface="+mn-ea"/>
                <a:cs typeface="Arial"/>
              </a:rPr>
              <a:t>Understanding OB </a:t>
            </a:r>
            <a:r>
              <a:rPr lang="en-US" dirty="0" smtClean="0">
                <a:ea typeface="+mn-ea"/>
                <a:cs typeface="Arial"/>
              </a:rPr>
              <a:t>helps determine </a:t>
            </a:r>
            <a:r>
              <a:rPr lang="en-US" b="1" dirty="0" smtClean="0">
                <a:ea typeface="+mn-ea"/>
                <a:cs typeface="Arial"/>
              </a:rPr>
              <a:t>manager effectiveness</a:t>
            </a:r>
          </a:p>
          <a:p>
            <a:pPr lvl="1" eaLnBrk="1" fontAlgn="auto" hangingPunct="1">
              <a:spcAft>
                <a:spcPts val="0"/>
              </a:spcAft>
              <a:defRPr/>
            </a:pPr>
            <a:r>
              <a:rPr lang="en-US" b="1" dirty="0" smtClean="0">
                <a:ea typeface="+mn-ea"/>
                <a:cs typeface="Arial"/>
              </a:rPr>
              <a:t>Leadership and communication skills</a:t>
            </a:r>
            <a:r>
              <a:rPr lang="en-US" dirty="0" smtClean="0">
                <a:ea typeface="+mn-ea"/>
                <a:cs typeface="Arial"/>
              </a:rPr>
              <a:t> that are critical as a person progresses in a career</a:t>
            </a:r>
          </a:p>
          <a:p>
            <a:pPr lvl="1" eaLnBrk="1" fontAlgn="auto" hangingPunct="1">
              <a:spcAft>
                <a:spcPts val="0"/>
              </a:spcAft>
              <a:defRPr/>
            </a:pPr>
            <a:r>
              <a:rPr lang="en-US" b="1" dirty="0" smtClean="0">
                <a:ea typeface="+mn-ea"/>
                <a:cs typeface="Arial"/>
              </a:rPr>
              <a:t>Lower turnover </a:t>
            </a:r>
            <a:r>
              <a:rPr lang="en-US" dirty="0" smtClean="0">
                <a:ea typeface="+mn-ea"/>
                <a:cs typeface="Arial"/>
              </a:rPr>
              <a:t>of quality employees</a:t>
            </a:r>
          </a:p>
          <a:p>
            <a:pPr lvl="1">
              <a:defRPr/>
            </a:pPr>
            <a:r>
              <a:rPr lang="en-US" dirty="0" smtClean="0">
                <a:cs typeface="Arial"/>
              </a:rPr>
              <a:t>A</a:t>
            </a:r>
            <a:r>
              <a:rPr lang="en-US" dirty="0" smtClean="0">
                <a:cs typeface="Arial"/>
              </a:rPr>
              <a:t>pplications </a:t>
            </a:r>
            <a:r>
              <a:rPr lang="en-US" dirty="0" smtClean="0">
                <a:cs typeface="Arial"/>
              </a:rPr>
              <a:t>for h</a:t>
            </a:r>
            <a:r>
              <a:rPr lang="en-US" dirty="0" smtClean="0">
                <a:cs typeface="Arial"/>
              </a:rPr>
              <a:t>igher </a:t>
            </a:r>
            <a:r>
              <a:rPr lang="en-US" b="1" dirty="0" smtClean="0">
                <a:ea typeface="+mn-ea"/>
                <a:cs typeface="Arial"/>
              </a:rPr>
              <a:t>quality</a:t>
            </a:r>
            <a:r>
              <a:rPr lang="en-US" dirty="0" smtClean="0">
                <a:ea typeface="+mn-ea"/>
                <a:cs typeface="Arial"/>
              </a:rPr>
              <a:t> </a:t>
            </a:r>
            <a:r>
              <a:rPr lang="en-US" b="1" dirty="0" smtClean="0">
                <a:ea typeface="+mn-ea"/>
                <a:cs typeface="Arial"/>
              </a:rPr>
              <a:t>recruitment</a:t>
            </a:r>
            <a:endParaRPr lang="en-US" b="1" dirty="0" smtClean="0">
              <a:ea typeface="+mn-ea"/>
              <a:cs typeface="Arial"/>
            </a:endParaRPr>
          </a:p>
          <a:p>
            <a:pPr lvl="1" eaLnBrk="1" fontAlgn="auto" hangingPunct="1">
              <a:spcAft>
                <a:spcPts val="0"/>
              </a:spcAft>
              <a:defRPr/>
            </a:pPr>
            <a:r>
              <a:rPr lang="en-US" dirty="0" smtClean="0">
                <a:ea typeface="+mn-ea"/>
                <a:cs typeface="Arial"/>
              </a:rPr>
              <a:t>Better </a:t>
            </a:r>
            <a:r>
              <a:rPr lang="en-US" b="1" dirty="0" smtClean="0">
                <a:ea typeface="+mn-ea"/>
                <a:cs typeface="Arial"/>
              </a:rPr>
              <a:t>financial performance</a:t>
            </a:r>
          </a:p>
          <a:p>
            <a:pPr eaLnBrk="1" fontAlgn="auto" hangingPunct="1">
              <a:spcAft>
                <a:spcPts val="0"/>
              </a:spcAft>
              <a:defRPr/>
            </a:pPr>
            <a:endParaRPr lang="en-US" dirty="0">
              <a:ea typeface="+mn-ea"/>
              <a:cs typeface="Arial"/>
            </a:endParaRPr>
          </a:p>
        </p:txBody>
      </p:sp>
      <p:sp>
        <p:nvSpPr>
          <p:cNvPr id="9" name="Slide Number Placeholder 8"/>
          <p:cNvSpPr>
            <a:spLocks noGrp="1"/>
          </p:cNvSpPr>
          <p:nvPr>
            <p:ph type="sldNum" sz="quarter" idx="12"/>
          </p:nvPr>
        </p:nvSpPr>
        <p:spPr/>
        <p:txBody>
          <a:bodyPr/>
          <a:lstStyle/>
          <a:p>
            <a:pPr>
              <a:defRPr/>
            </a:pPr>
            <a:r>
              <a:rPr lang="en-US"/>
              <a:t>1-</a:t>
            </a:r>
            <a:fld id="{0958BFAA-312A-434C-9593-65CDF20387F6}" type="slidenum">
              <a:rPr lang="en-US"/>
              <a:pPr>
                <a:defRPr/>
              </a:pPr>
              <a:t>2</a:t>
            </a:fld>
            <a:endParaRPr lang="en-US"/>
          </a:p>
        </p:txBody>
      </p:sp>
      <p:sp>
        <p:nvSpPr>
          <p:cNvPr id="20489" name="TextBox 7"/>
          <p:cNvSpPr txBox="1">
            <a:spLocks noChangeArrowheads="1"/>
          </p:cNvSpPr>
          <p:nvPr/>
        </p:nvSpPr>
        <p:spPr bwMode="auto">
          <a:xfrm>
            <a:off x="704850" y="1839913"/>
            <a:ext cx="7734300" cy="641350"/>
          </a:xfrm>
          <a:prstGeom prst="rect">
            <a:avLst/>
          </a:prstGeom>
          <a:noFill/>
          <a:ln w="9525">
            <a:noFill/>
            <a:miter lim="800000"/>
            <a:headEnd/>
            <a:tailEnd/>
          </a:ln>
        </p:spPr>
        <p:txBody>
          <a:bodyPr>
            <a:spAutoFit/>
          </a:bodyPr>
          <a:lstStyle/>
          <a:p>
            <a:r>
              <a:rPr lang="en-US" sz="3600">
                <a:latin typeface="Corbel" pitchFamily="34" charset="0"/>
              </a:rPr>
              <a:t>Interpersonal Skills Result In…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40825"/>
            <a:ext cx="8686800" cy="838200"/>
          </a:xfrm>
        </p:spPr>
        <p:txBody>
          <a:bodyPr/>
          <a:lstStyle/>
          <a:p>
            <a:pPr eaLnBrk="1" fontAlgn="auto" hangingPunct="1">
              <a:spcAft>
                <a:spcPts val="0"/>
              </a:spcAft>
              <a:defRPr/>
            </a:pPr>
            <a:r>
              <a:rPr lang="en-US" sz="3600" dirty="0" smtClean="0">
                <a:ea typeface="+mj-ea"/>
                <a:cs typeface="Arial Narrow"/>
              </a:rPr>
              <a:t>Variables of Interest</a:t>
            </a:r>
            <a:endParaRPr lang="en-US" sz="3600" dirty="0">
              <a:ea typeface="+mj-ea"/>
              <a:cs typeface="Arial Narrow"/>
            </a:endParaRPr>
          </a:p>
        </p:txBody>
      </p:sp>
      <p:sp>
        <p:nvSpPr>
          <p:cNvPr id="7" name="Slide Number Placeholder 6"/>
          <p:cNvSpPr>
            <a:spLocks noGrp="1"/>
          </p:cNvSpPr>
          <p:nvPr>
            <p:ph type="sldNum" sz="quarter" idx="12"/>
          </p:nvPr>
        </p:nvSpPr>
        <p:spPr/>
        <p:txBody>
          <a:bodyPr/>
          <a:lstStyle/>
          <a:p>
            <a:pPr>
              <a:defRPr/>
            </a:pPr>
            <a:r>
              <a:rPr lang="en-US"/>
              <a:t>1-</a:t>
            </a:r>
            <a:fld id="{1DB0817E-2BD7-4E00-8049-DAE6E39BAB42}" type="slidenum">
              <a:rPr lang="en-US"/>
              <a:pPr>
                <a:defRPr/>
              </a:pPr>
              <a:t>20</a:t>
            </a:fld>
            <a:endParaRPr lang="en-US"/>
          </a:p>
        </p:txBody>
      </p:sp>
      <p:sp>
        <p:nvSpPr>
          <p:cNvPr id="89096" name="TextBox 10"/>
          <p:cNvSpPr txBox="1">
            <a:spLocks noChangeArrowheads="1"/>
          </p:cNvSpPr>
          <p:nvPr/>
        </p:nvSpPr>
        <p:spPr bwMode="auto">
          <a:xfrm>
            <a:off x="2333625" y="3192463"/>
            <a:ext cx="3313113" cy="368300"/>
          </a:xfrm>
          <a:prstGeom prst="rect">
            <a:avLst/>
          </a:prstGeom>
          <a:noFill/>
          <a:ln w="9525">
            <a:noFill/>
            <a:miter lim="800000"/>
            <a:headEnd/>
            <a:tailEnd/>
          </a:ln>
        </p:spPr>
        <p:txBody>
          <a:bodyPr>
            <a:spAutoFit/>
          </a:bodyPr>
          <a:lstStyle/>
          <a:p>
            <a:pPr algn="ctr"/>
            <a:r>
              <a:rPr lang="en-US" sz="1800">
                <a:latin typeface="Corbel" pitchFamily="34" charset="0"/>
              </a:rPr>
              <a:t>Insert Exhibit 1.5</a:t>
            </a:r>
          </a:p>
        </p:txBody>
      </p:sp>
      <p:pic>
        <p:nvPicPr>
          <p:cNvPr id="89097" name="Picture 2"/>
          <p:cNvPicPr>
            <a:picLocks noChangeAspect="1"/>
          </p:cNvPicPr>
          <p:nvPr/>
        </p:nvPicPr>
        <p:blipFill>
          <a:blip r:embed="rId3"/>
          <a:srcRect/>
          <a:stretch>
            <a:fillRect/>
          </a:stretch>
        </p:blipFill>
        <p:spPr bwMode="auto">
          <a:xfrm>
            <a:off x="692150" y="1751013"/>
            <a:ext cx="7759700" cy="4605337"/>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300" y="374075"/>
            <a:ext cx="8686800" cy="838200"/>
          </a:xfrm>
        </p:spPr>
        <p:txBody>
          <a:bodyPr/>
          <a:lstStyle/>
          <a:p>
            <a:pPr eaLnBrk="1" fontAlgn="auto" hangingPunct="1">
              <a:spcAft>
                <a:spcPts val="0"/>
              </a:spcAft>
              <a:defRPr/>
            </a:pPr>
            <a:r>
              <a:rPr lang="en-US" sz="3600" dirty="0" smtClean="0">
                <a:ea typeface="+mj-ea"/>
                <a:cs typeface="Arial Narrow"/>
              </a:rPr>
              <a:t>Managerial Summary</a:t>
            </a:r>
            <a:endParaRPr lang="en-US" sz="3600" dirty="0">
              <a:ea typeface="+mj-ea"/>
              <a:cs typeface="Arial Narrow"/>
            </a:endParaRPr>
          </a:p>
        </p:txBody>
      </p:sp>
      <p:sp>
        <p:nvSpPr>
          <p:cNvPr id="3" name="Subtitle 2"/>
          <p:cNvSpPr>
            <a:spLocks noGrp="1"/>
          </p:cNvSpPr>
          <p:nvPr>
            <p:ph idx="1"/>
          </p:nvPr>
        </p:nvSpPr>
        <p:spPr>
          <a:xfrm>
            <a:off x="-448887" y="1546167"/>
            <a:ext cx="9437438" cy="4502150"/>
          </a:xfrm>
        </p:spPr>
        <p:txBody>
          <a:bodyPr>
            <a:normAutofit/>
          </a:bodyPr>
          <a:lstStyle/>
          <a:p>
            <a:pPr lvl="2" eaLnBrk="1" fontAlgn="auto" hangingPunct="1">
              <a:spcAft>
                <a:spcPts val="0"/>
              </a:spcAft>
              <a:defRPr/>
            </a:pPr>
            <a:r>
              <a:rPr lang="en-US" sz="2800" dirty="0" smtClean="0">
                <a:ea typeface="+mn-ea"/>
                <a:cs typeface="Arial"/>
              </a:rPr>
              <a:t>Organizational behavior uses systematic study to improve </a:t>
            </a:r>
            <a:r>
              <a:rPr lang="en-US" sz="2800" b="1" dirty="0" smtClean="0">
                <a:ea typeface="+mn-ea"/>
                <a:cs typeface="Arial"/>
              </a:rPr>
              <a:t>predictions of behavior </a:t>
            </a:r>
            <a:r>
              <a:rPr lang="en-US" sz="2800" dirty="0" smtClean="0">
                <a:ea typeface="+mn-ea"/>
                <a:cs typeface="Arial"/>
              </a:rPr>
              <a:t>over intuition alone. </a:t>
            </a:r>
          </a:p>
          <a:p>
            <a:pPr lvl="2" eaLnBrk="1" fontAlgn="auto" hangingPunct="1">
              <a:spcAft>
                <a:spcPts val="0"/>
              </a:spcAft>
              <a:defRPr/>
            </a:pPr>
            <a:endParaRPr lang="en-US" sz="2800" dirty="0" smtClean="0">
              <a:ea typeface="+mn-ea"/>
              <a:cs typeface="Arial"/>
            </a:endParaRPr>
          </a:p>
          <a:p>
            <a:pPr lvl="2" eaLnBrk="1" fontAlgn="auto" hangingPunct="1">
              <a:spcAft>
                <a:spcPts val="0"/>
              </a:spcAft>
              <a:defRPr/>
            </a:pPr>
            <a:r>
              <a:rPr lang="en-US" sz="2800" dirty="0" smtClean="0">
                <a:ea typeface="+mn-ea"/>
                <a:cs typeface="Arial"/>
              </a:rPr>
              <a:t>Because </a:t>
            </a:r>
            <a:r>
              <a:rPr lang="en-US" sz="2800" dirty="0" smtClean="0">
                <a:ea typeface="+mn-ea"/>
                <a:cs typeface="Arial"/>
              </a:rPr>
              <a:t>people are different, we need to look at OB in a </a:t>
            </a:r>
            <a:r>
              <a:rPr lang="en-US" sz="2800" b="1" dirty="0" smtClean="0">
                <a:ea typeface="+mn-ea"/>
                <a:cs typeface="Arial"/>
              </a:rPr>
              <a:t>contingency framework</a:t>
            </a:r>
            <a:r>
              <a:rPr lang="en-US" sz="2800" dirty="0" smtClean="0">
                <a:ea typeface="+mn-ea"/>
                <a:cs typeface="Arial"/>
              </a:rPr>
              <a:t>, using situational variables to explain cause-and-effect relationships.</a:t>
            </a:r>
          </a:p>
          <a:p>
            <a:pPr lvl="2" eaLnBrk="1" fontAlgn="auto" hangingPunct="1">
              <a:spcAft>
                <a:spcPts val="0"/>
              </a:spcAft>
              <a:defRPr/>
            </a:pPr>
            <a:endParaRPr lang="en-US" sz="2800" dirty="0" smtClean="0">
              <a:ea typeface="+mn-ea"/>
              <a:cs typeface="Arial"/>
            </a:endParaRPr>
          </a:p>
          <a:p>
            <a:pPr lvl="2" eaLnBrk="1" fontAlgn="auto" hangingPunct="1">
              <a:spcAft>
                <a:spcPts val="0"/>
              </a:spcAft>
              <a:defRPr/>
            </a:pPr>
            <a:r>
              <a:rPr lang="en-US" sz="2800" dirty="0" smtClean="0">
                <a:ea typeface="+mn-ea"/>
                <a:cs typeface="Arial"/>
              </a:rPr>
              <a:t>Organizational </a:t>
            </a:r>
            <a:r>
              <a:rPr lang="en-US" sz="2800" dirty="0" smtClean="0">
                <a:ea typeface="+mn-ea"/>
                <a:cs typeface="Arial"/>
              </a:rPr>
              <a:t>behavior offers specific insights to improve a manager’s </a:t>
            </a:r>
            <a:r>
              <a:rPr lang="en-US" sz="2800" b="1" dirty="0" smtClean="0">
                <a:ea typeface="+mn-ea"/>
                <a:cs typeface="Arial"/>
              </a:rPr>
              <a:t>people skills. </a:t>
            </a:r>
          </a:p>
        </p:txBody>
      </p:sp>
      <p:sp>
        <p:nvSpPr>
          <p:cNvPr id="5" name="Slide Number Placeholder 4"/>
          <p:cNvSpPr>
            <a:spLocks noGrp="1"/>
          </p:cNvSpPr>
          <p:nvPr>
            <p:ph type="sldNum" sz="quarter" idx="12"/>
          </p:nvPr>
        </p:nvSpPr>
        <p:spPr/>
        <p:txBody>
          <a:bodyPr/>
          <a:lstStyle/>
          <a:p>
            <a:pPr>
              <a:defRPr/>
            </a:pPr>
            <a:r>
              <a:rPr lang="en-US"/>
              <a:t>1-</a:t>
            </a:r>
            <a:fld id="{91076D22-E00F-449E-B541-935760EFE064}" type="slidenum">
              <a:rPr lang="en-US"/>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90700"/>
            <a:ext cx="8686800" cy="838200"/>
          </a:xfrm>
        </p:spPr>
        <p:txBody>
          <a:bodyPr/>
          <a:lstStyle/>
          <a:p>
            <a:pPr eaLnBrk="1" fontAlgn="auto" hangingPunct="1">
              <a:spcAft>
                <a:spcPts val="0"/>
              </a:spcAft>
              <a:defRPr/>
            </a:pPr>
            <a:r>
              <a:rPr lang="en-US" sz="3600" dirty="0" smtClean="0">
                <a:ea typeface="+mj-ea"/>
                <a:cs typeface="Arial Narrow"/>
              </a:rPr>
              <a:t>Managerial Summary</a:t>
            </a:r>
            <a:endParaRPr lang="en-US" sz="3600" dirty="0">
              <a:ea typeface="+mj-ea"/>
              <a:cs typeface="Arial Narrow"/>
            </a:endParaRPr>
          </a:p>
        </p:txBody>
      </p:sp>
      <p:sp>
        <p:nvSpPr>
          <p:cNvPr id="3" name="Subtitle 2"/>
          <p:cNvSpPr>
            <a:spLocks noGrp="1"/>
          </p:cNvSpPr>
          <p:nvPr>
            <p:ph idx="1"/>
          </p:nvPr>
        </p:nvSpPr>
        <p:spPr>
          <a:xfrm>
            <a:off x="0" y="1854200"/>
            <a:ext cx="9144000" cy="4502150"/>
          </a:xfrm>
        </p:spPr>
        <p:txBody>
          <a:bodyPr>
            <a:noAutofit/>
          </a:bodyPr>
          <a:lstStyle/>
          <a:p>
            <a:pPr lvl="2" eaLnBrk="1" fontAlgn="auto" hangingPunct="1">
              <a:spcAft>
                <a:spcPts val="0"/>
              </a:spcAft>
              <a:defRPr/>
            </a:pPr>
            <a:r>
              <a:rPr lang="en-US" sz="2400" dirty="0" smtClean="0">
                <a:ea typeface="+mn-ea"/>
                <a:cs typeface="Arial"/>
              </a:rPr>
              <a:t>OB helps </a:t>
            </a:r>
            <a:r>
              <a:rPr lang="en-US" sz="2400" dirty="0" smtClean="0">
                <a:ea typeface="+mn-ea"/>
                <a:cs typeface="Arial"/>
              </a:rPr>
              <a:t>managers to see the </a:t>
            </a:r>
            <a:r>
              <a:rPr lang="en-US" sz="2400" b="1" dirty="0" smtClean="0">
                <a:ea typeface="+mn-ea"/>
                <a:cs typeface="Arial"/>
              </a:rPr>
              <a:t>value of workforce diversity </a:t>
            </a:r>
            <a:r>
              <a:rPr lang="en-US" sz="2400" dirty="0" smtClean="0">
                <a:ea typeface="+mn-ea"/>
                <a:cs typeface="Arial"/>
              </a:rPr>
              <a:t>and practices that may need to be changed in different countries. </a:t>
            </a:r>
          </a:p>
          <a:p>
            <a:pPr lvl="2" eaLnBrk="1" fontAlgn="auto" hangingPunct="1">
              <a:spcAft>
                <a:spcPts val="0"/>
              </a:spcAft>
              <a:defRPr/>
            </a:pPr>
            <a:r>
              <a:rPr lang="en-US" sz="2400" dirty="0" smtClean="0">
                <a:ea typeface="+mn-ea"/>
                <a:cs typeface="Arial"/>
              </a:rPr>
              <a:t>It can improve </a:t>
            </a:r>
            <a:r>
              <a:rPr lang="en-US" sz="2400" b="1" dirty="0" smtClean="0">
                <a:ea typeface="+mn-ea"/>
                <a:cs typeface="Arial"/>
              </a:rPr>
              <a:t>quality and employee productivity </a:t>
            </a:r>
            <a:r>
              <a:rPr lang="en-US" sz="2400" dirty="0" smtClean="0">
                <a:ea typeface="+mn-ea"/>
                <a:cs typeface="Arial"/>
              </a:rPr>
              <a:t>by showing managers how to empower their people, and help employees balance work–life conflicts. </a:t>
            </a:r>
          </a:p>
          <a:p>
            <a:pPr lvl="2" eaLnBrk="1" fontAlgn="auto" hangingPunct="1">
              <a:spcAft>
                <a:spcPts val="0"/>
              </a:spcAft>
              <a:defRPr/>
            </a:pPr>
            <a:r>
              <a:rPr lang="en-US" sz="2400" dirty="0" smtClean="0">
                <a:ea typeface="+mn-ea"/>
                <a:cs typeface="Arial"/>
              </a:rPr>
              <a:t>It can help managers cope in a </a:t>
            </a:r>
            <a:r>
              <a:rPr lang="en-US" sz="2400" b="1" dirty="0" smtClean="0">
                <a:ea typeface="+mn-ea"/>
                <a:cs typeface="Arial"/>
              </a:rPr>
              <a:t>world of temporariness </a:t>
            </a:r>
            <a:r>
              <a:rPr lang="en-US" sz="2400" dirty="0" smtClean="0">
                <a:ea typeface="+mn-ea"/>
                <a:cs typeface="Arial"/>
              </a:rPr>
              <a:t>and learn how to stimulate innovation. </a:t>
            </a:r>
          </a:p>
          <a:p>
            <a:pPr lvl="2" eaLnBrk="1" fontAlgn="auto" hangingPunct="1">
              <a:spcAft>
                <a:spcPts val="0"/>
              </a:spcAft>
              <a:defRPr/>
            </a:pPr>
            <a:r>
              <a:rPr lang="en-US" sz="2400" dirty="0" smtClean="0">
                <a:ea typeface="+mn-ea"/>
                <a:cs typeface="Arial"/>
              </a:rPr>
              <a:t>Finally, OB can guide managers in creating an </a:t>
            </a:r>
            <a:r>
              <a:rPr lang="en-US" sz="2400" b="1" dirty="0" smtClean="0">
                <a:ea typeface="+mn-ea"/>
                <a:cs typeface="Arial"/>
              </a:rPr>
              <a:t>ethically healthy work climate</a:t>
            </a:r>
            <a:r>
              <a:rPr lang="en-US" sz="2400" dirty="0" smtClean="0">
                <a:ea typeface="+mn-ea"/>
                <a:cs typeface="Arial"/>
              </a:rPr>
              <a:t>.</a:t>
            </a:r>
            <a:endParaRPr lang="en-US" sz="2400" dirty="0">
              <a:ea typeface="+mn-ea"/>
              <a:cs typeface="Arial"/>
            </a:endParaRPr>
          </a:p>
        </p:txBody>
      </p:sp>
      <p:sp>
        <p:nvSpPr>
          <p:cNvPr id="5" name="Slide Number Placeholder 4"/>
          <p:cNvSpPr>
            <a:spLocks noGrp="1"/>
          </p:cNvSpPr>
          <p:nvPr>
            <p:ph type="sldNum" sz="quarter" idx="12"/>
          </p:nvPr>
        </p:nvSpPr>
        <p:spPr/>
        <p:txBody>
          <a:bodyPr/>
          <a:lstStyle/>
          <a:p>
            <a:pPr>
              <a:defRPr/>
            </a:pPr>
            <a:r>
              <a:rPr lang="en-US"/>
              <a:t>1-</a:t>
            </a:r>
            <a:fld id="{DC6276F4-87E4-417A-9459-CF26DDC4CA40}" type="slidenum">
              <a:rPr lang="en-US"/>
              <a:pPr>
                <a:defRPr/>
              </a:pPr>
              <a:t>22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73575"/>
            <a:ext cx="8686800" cy="838200"/>
          </a:xfrm>
        </p:spPr>
        <p:txBody>
          <a:bodyPr>
            <a:noAutofit/>
          </a:bodyPr>
          <a:lstStyle/>
          <a:p>
            <a:pPr marL="514350" indent="-514350" eaLnBrk="1" fontAlgn="auto" hangingPunct="1">
              <a:spcAft>
                <a:spcPts val="0"/>
              </a:spcAft>
              <a:defRPr/>
            </a:pPr>
            <a:r>
              <a:rPr lang="en-US" sz="3600" dirty="0" smtClean="0">
                <a:ea typeface="+mj-ea"/>
                <a:cs typeface="Arial Narrow"/>
              </a:rPr>
              <a:t>Manager’s Functions</a:t>
            </a:r>
            <a:r>
              <a:rPr lang="en-US" sz="3600" dirty="0" smtClean="0">
                <a:ea typeface="+mj-ea"/>
                <a:cs typeface="Arial Narrow"/>
              </a:rPr>
              <a:t>, Roles And Skills</a:t>
            </a:r>
          </a:p>
        </p:txBody>
      </p:sp>
      <p:sp>
        <p:nvSpPr>
          <p:cNvPr id="3" name="Content Placeholder 2"/>
          <p:cNvSpPr>
            <a:spLocks noGrp="1"/>
          </p:cNvSpPr>
          <p:nvPr>
            <p:ph idx="1"/>
          </p:nvPr>
        </p:nvSpPr>
        <p:spPr>
          <a:xfrm>
            <a:off x="457200" y="1944688"/>
            <a:ext cx="8229600" cy="4776787"/>
          </a:xfrm>
        </p:spPr>
        <p:txBody>
          <a:bodyPr/>
          <a:lstStyle/>
          <a:p>
            <a:pPr marL="342900" lvl="2" indent="-342900" eaLnBrk="1" fontAlgn="auto" hangingPunct="1">
              <a:spcBef>
                <a:spcPts val="2000"/>
              </a:spcBef>
              <a:spcAft>
                <a:spcPts val="0"/>
              </a:spcAft>
              <a:defRPr/>
            </a:pPr>
            <a:r>
              <a:rPr lang="en-US" b="1" dirty="0" smtClean="0">
                <a:ea typeface="+mn-ea"/>
                <a:cs typeface="Arial"/>
              </a:rPr>
              <a:t>Manager</a:t>
            </a:r>
            <a:r>
              <a:rPr lang="en-US" dirty="0" smtClean="0">
                <a:ea typeface="+mn-ea"/>
                <a:cs typeface="Arial"/>
              </a:rPr>
              <a:t>: Someone who gets things done through other people in organizations.</a:t>
            </a:r>
          </a:p>
          <a:p>
            <a:pPr marL="679450" lvl="3" indent="-342900">
              <a:spcBef>
                <a:spcPts val="2000"/>
              </a:spcBef>
              <a:defRPr/>
            </a:pPr>
            <a:r>
              <a:rPr lang="en-US" sz="2400" dirty="0" smtClean="0">
                <a:cs typeface="Arial"/>
              </a:rPr>
              <a:t>Planning, organizing, leading, and controlling </a:t>
            </a:r>
            <a:r>
              <a:rPr lang="en-US" sz="2200" dirty="0" smtClean="0">
                <a:cs typeface="Arial"/>
              </a:rPr>
              <a:t>are </a:t>
            </a:r>
            <a:r>
              <a:rPr lang="en-US" sz="2200" dirty="0" smtClean="0">
                <a:cs typeface="Arial"/>
              </a:rPr>
              <a:t>the most often studied</a:t>
            </a:r>
            <a:r>
              <a:rPr lang="en-US" sz="2200" dirty="0" smtClean="0">
                <a:cs typeface="Arial"/>
              </a:rPr>
              <a:t>. (</a:t>
            </a:r>
            <a:r>
              <a:rPr lang="en-US" sz="2200" dirty="0" err="1" smtClean="0">
                <a:cs typeface="Arial"/>
              </a:rPr>
              <a:t>Fayol</a:t>
            </a:r>
            <a:r>
              <a:rPr lang="en-US" sz="2200" dirty="0" smtClean="0">
                <a:cs typeface="Arial"/>
              </a:rPr>
              <a:t> Management Functions)</a:t>
            </a:r>
          </a:p>
          <a:p>
            <a:pPr marL="679450" lvl="3" indent="-342900">
              <a:spcBef>
                <a:spcPts val="0"/>
              </a:spcBef>
              <a:buNone/>
              <a:defRPr/>
            </a:pPr>
            <a:endParaRPr lang="en-US" sz="2400" b="1" dirty="0" smtClean="0">
              <a:ea typeface="+mn-ea"/>
              <a:cs typeface="Arial"/>
            </a:endParaRPr>
          </a:p>
          <a:p>
            <a:pPr marL="679450" lvl="3" indent="-342900">
              <a:spcBef>
                <a:spcPts val="0"/>
              </a:spcBef>
              <a:buNone/>
              <a:defRPr/>
            </a:pPr>
            <a:r>
              <a:rPr lang="en-US" sz="2400" b="1" dirty="0" smtClean="0">
                <a:cs typeface="Arial"/>
              </a:rPr>
              <a:t>Managers work in Organizations </a:t>
            </a:r>
            <a:endParaRPr lang="en-US" sz="2400" b="1" dirty="0" smtClean="0">
              <a:ea typeface="+mn-ea"/>
              <a:cs typeface="Arial"/>
            </a:endParaRPr>
          </a:p>
          <a:p>
            <a:pPr marL="679450" lvl="3" indent="-342900" eaLnBrk="1" fontAlgn="auto" hangingPunct="1">
              <a:spcBef>
                <a:spcPts val="0"/>
              </a:spcBef>
              <a:spcAft>
                <a:spcPts val="0"/>
              </a:spcAft>
              <a:defRPr/>
            </a:pPr>
            <a:r>
              <a:rPr lang="en-US" sz="2400" b="1" dirty="0" smtClean="0">
                <a:ea typeface="+mn-ea"/>
                <a:cs typeface="Arial"/>
              </a:rPr>
              <a:t>Organization</a:t>
            </a:r>
            <a:r>
              <a:rPr lang="en-US" sz="2400" dirty="0" smtClean="0">
                <a:ea typeface="+mn-ea"/>
                <a:cs typeface="Arial"/>
              </a:rPr>
              <a:t>: A consciously coordinated social unit composed of two or more people that functions on a relatively continuous basis to achieve a common goal or set of goals. </a:t>
            </a:r>
            <a:endParaRPr lang="en-US" sz="2400" dirty="0" smtClean="0">
              <a:ea typeface="+mn-ea"/>
              <a:cs typeface="Arial"/>
            </a:endParaRPr>
          </a:p>
          <a:p>
            <a:pPr marL="679450" lvl="3" indent="-342900" eaLnBrk="1" fontAlgn="auto" hangingPunct="1">
              <a:spcBef>
                <a:spcPts val="2000"/>
              </a:spcBef>
              <a:spcAft>
                <a:spcPts val="0"/>
              </a:spcAft>
              <a:defRPr/>
            </a:pPr>
            <a:endParaRPr lang="en-US" dirty="0" smtClean="0">
              <a:ea typeface="+mn-ea"/>
              <a:cs typeface="Arial"/>
            </a:endParaRPr>
          </a:p>
          <a:p>
            <a:pPr marL="342900" lvl="2" indent="-342900" eaLnBrk="1" fontAlgn="auto" hangingPunct="1">
              <a:spcBef>
                <a:spcPts val="2000"/>
              </a:spcBef>
              <a:spcAft>
                <a:spcPts val="0"/>
              </a:spcAft>
              <a:defRPr/>
            </a:pPr>
            <a:endParaRPr lang="en-US" dirty="0">
              <a:ea typeface="+mn-ea"/>
              <a:cs typeface="Arial"/>
            </a:endParaRPr>
          </a:p>
        </p:txBody>
      </p:sp>
      <p:sp>
        <p:nvSpPr>
          <p:cNvPr id="8" name="Slide Number Placeholder 7"/>
          <p:cNvSpPr>
            <a:spLocks noGrp="1"/>
          </p:cNvSpPr>
          <p:nvPr>
            <p:ph type="sldNum" sz="quarter" idx="12"/>
          </p:nvPr>
        </p:nvSpPr>
        <p:spPr/>
        <p:txBody>
          <a:bodyPr/>
          <a:lstStyle/>
          <a:p>
            <a:pPr>
              <a:defRPr/>
            </a:pPr>
            <a:r>
              <a:rPr lang="en-US"/>
              <a:t>i1-</a:t>
            </a:r>
            <a:fld id="{FDB36736-D9C0-48AA-BF92-B248342B0B33}" type="slidenum">
              <a:rPr lang="en-US"/>
              <a:pPr>
                <a:defRPr/>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1325"/>
            <a:ext cx="8686800" cy="838200"/>
          </a:xfrm>
        </p:spPr>
        <p:txBody>
          <a:bodyPr>
            <a:noAutofit/>
          </a:bodyPr>
          <a:lstStyle/>
          <a:p>
            <a:pPr eaLnBrk="1" fontAlgn="auto" hangingPunct="1">
              <a:spcAft>
                <a:spcPts val="0"/>
              </a:spcAft>
              <a:defRPr/>
            </a:pPr>
            <a:r>
              <a:rPr lang="en-US" sz="3600" dirty="0" smtClean="0">
                <a:ea typeface="+mj-ea"/>
                <a:cs typeface="Arial Narrow"/>
              </a:rPr>
              <a:t>Manager’s Functions</a:t>
            </a:r>
            <a:r>
              <a:rPr lang="en-US" sz="3600" dirty="0" smtClean="0">
                <a:ea typeface="+mj-ea"/>
                <a:cs typeface="Arial Narrow"/>
              </a:rPr>
              <a:t>, Roles And Skills</a:t>
            </a:r>
            <a:endParaRPr lang="en-US" sz="3600" dirty="0">
              <a:ea typeface="+mj-ea"/>
              <a:cs typeface="Arial Narrow"/>
            </a:endParaRPr>
          </a:p>
        </p:txBody>
      </p:sp>
      <p:sp>
        <p:nvSpPr>
          <p:cNvPr id="5" name="Slide Number Placeholder 4"/>
          <p:cNvSpPr>
            <a:spLocks noGrp="1"/>
          </p:cNvSpPr>
          <p:nvPr>
            <p:ph type="sldNum" sz="quarter" idx="12"/>
          </p:nvPr>
        </p:nvSpPr>
        <p:spPr/>
        <p:txBody>
          <a:bodyPr/>
          <a:lstStyle/>
          <a:p>
            <a:pPr>
              <a:defRPr/>
            </a:pPr>
            <a:r>
              <a:rPr lang="en-US"/>
              <a:t>1-</a:t>
            </a:r>
            <a:fld id="{5A4D7A8D-476C-4622-9977-EE9E2A015047}" type="slidenum">
              <a:rPr lang="en-US"/>
              <a:pPr>
                <a:defRPr/>
              </a:pPr>
              <a:t>4</a:t>
            </a:fld>
            <a:endParaRPr lang="en-US"/>
          </a:p>
        </p:txBody>
      </p:sp>
      <p:sp>
        <p:nvSpPr>
          <p:cNvPr id="24584" name="TextBox 7"/>
          <p:cNvSpPr txBox="1">
            <a:spLocks noChangeArrowheads="1"/>
          </p:cNvSpPr>
          <p:nvPr/>
        </p:nvSpPr>
        <p:spPr bwMode="auto">
          <a:xfrm>
            <a:off x="2660650" y="3225800"/>
            <a:ext cx="2951163" cy="366713"/>
          </a:xfrm>
          <a:prstGeom prst="rect">
            <a:avLst/>
          </a:prstGeom>
          <a:noFill/>
          <a:ln w="9525">
            <a:noFill/>
            <a:miter lim="800000"/>
            <a:headEnd/>
            <a:tailEnd/>
          </a:ln>
        </p:spPr>
        <p:txBody>
          <a:bodyPr>
            <a:spAutoFit/>
          </a:bodyPr>
          <a:lstStyle/>
          <a:p>
            <a:pPr algn="ctr"/>
            <a:r>
              <a:rPr lang="en-US" sz="1800">
                <a:latin typeface="Corbel" pitchFamily="34" charset="0"/>
              </a:rPr>
              <a:t>Insert Exhibit 1.1</a:t>
            </a:r>
          </a:p>
        </p:txBody>
      </p:sp>
      <p:pic>
        <p:nvPicPr>
          <p:cNvPr id="24585" name="Picture 2"/>
          <p:cNvPicPr>
            <a:picLocks noChangeAspect="1"/>
          </p:cNvPicPr>
          <p:nvPr/>
        </p:nvPicPr>
        <p:blipFill>
          <a:blip r:embed="rId3"/>
          <a:srcRect/>
          <a:stretch>
            <a:fillRect/>
          </a:stretch>
        </p:blipFill>
        <p:spPr bwMode="auto">
          <a:xfrm>
            <a:off x="983368" y="2034680"/>
            <a:ext cx="7183313" cy="4823320"/>
          </a:xfrm>
          <a:prstGeom prst="rect">
            <a:avLst/>
          </a:prstGeom>
          <a:noFill/>
          <a:ln w="9525">
            <a:noFill/>
            <a:miter lim="800000"/>
            <a:headEnd/>
            <a:tailEnd/>
          </a:ln>
        </p:spPr>
      </p:pic>
      <p:sp>
        <p:nvSpPr>
          <p:cNvPr id="9" name="Rectangle 8"/>
          <p:cNvSpPr/>
          <p:nvPr/>
        </p:nvSpPr>
        <p:spPr>
          <a:xfrm>
            <a:off x="374650" y="1203683"/>
            <a:ext cx="8613902" cy="830997"/>
          </a:xfrm>
          <a:prstGeom prst="rect">
            <a:avLst/>
          </a:prstGeom>
        </p:spPr>
        <p:txBody>
          <a:bodyPr wrap="square">
            <a:spAutoFit/>
          </a:bodyPr>
          <a:lstStyle/>
          <a:p>
            <a:pPr marL="342900" lvl="2" indent="-342900" eaLnBrk="1" fontAlgn="auto" hangingPunct="1">
              <a:spcBef>
                <a:spcPts val="2000"/>
              </a:spcBef>
              <a:spcAft>
                <a:spcPts val="0"/>
              </a:spcAft>
              <a:defRPr/>
            </a:pPr>
            <a:r>
              <a:rPr lang="en-US" b="1" dirty="0" err="1" smtClean="0">
                <a:cs typeface="Arial"/>
              </a:rPr>
              <a:t>Mintzberg</a:t>
            </a:r>
            <a:r>
              <a:rPr lang="en-US" b="1" dirty="0" smtClean="0">
                <a:cs typeface="Arial"/>
              </a:rPr>
              <a:t>:</a:t>
            </a:r>
            <a:r>
              <a:rPr lang="en-US" dirty="0" smtClean="0">
                <a:cs typeface="Arial"/>
              </a:rPr>
              <a:t> Managers </a:t>
            </a:r>
            <a:r>
              <a:rPr lang="en-US" dirty="0" smtClean="0">
                <a:cs typeface="Arial"/>
              </a:rPr>
              <a:t>perform ten different, highly interrelated roles or sets of behaviors attributable to their jobs.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13"/>
            <a:ext cx="8229600" cy="1343025"/>
          </a:xfrm>
        </p:spPr>
        <p:txBody>
          <a:bodyPr>
            <a:normAutofit fontScale="90000"/>
          </a:bodyPr>
          <a:lstStyle/>
          <a:p>
            <a:pPr eaLnBrk="1" fontAlgn="auto" hangingPunct="1">
              <a:spcAft>
                <a:spcPts val="0"/>
              </a:spcAft>
              <a:defRPr/>
            </a:pPr>
            <a:r>
              <a:rPr lang="en-US" sz="3600" dirty="0" smtClean="0">
                <a:ea typeface="+mj-ea"/>
                <a:cs typeface="Arial Narrow"/>
              </a:rPr>
              <a:t>Manager’s </a:t>
            </a:r>
            <a:r>
              <a:rPr lang="en-US" sz="3600" dirty="0" smtClean="0">
                <a:ea typeface="+mj-ea"/>
                <a:cs typeface="Arial Narrow"/>
              </a:rPr>
              <a:t/>
            </a:r>
            <a:br>
              <a:rPr lang="en-US" sz="3600" dirty="0" smtClean="0">
                <a:ea typeface="+mj-ea"/>
                <a:cs typeface="Arial Narrow"/>
              </a:rPr>
            </a:br>
            <a:r>
              <a:rPr lang="en-US" sz="3600" dirty="0" smtClean="0">
                <a:ea typeface="+mj-ea"/>
                <a:cs typeface="Arial Narrow"/>
              </a:rPr>
              <a:t>Functions, Roles And Skills</a:t>
            </a:r>
            <a:br>
              <a:rPr lang="en-US" sz="3600" dirty="0" smtClean="0">
                <a:ea typeface="+mj-ea"/>
                <a:cs typeface="Arial Narrow"/>
              </a:rPr>
            </a:br>
            <a:endParaRPr lang="en-US" sz="3600" dirty="0">
              <a:ea typeface="+mj-ea"/>
              <a:cs typeface="Arial Narrow"/>
            </a:endParaRPr>
          </a:p>
        </p:txBody>
      </p:sp>
      <p:sp>
        <p:nvSpPr>
          <p:cNvPr id="3" name="Content Placeholder 2"/>
          <p:cNvSpPr>
            <a:spLocks noGrp="1"/>
          </p:cNvSpPr>
          <p:nvPr>
            <p:ph idx="1"/>
          </p:nvPr>
        </p:nvSpPr>
        <p:spPr>
          <a:xfrm>
            <a:off x="374650" y="1534538"/>
            <a:ext cx="8312150" cy="4664075"/>
          </a:xfrm>
        </p:spPr>
        <p:txBody>
          <a:bodyPr/>
          <a:lstStyle/>
          <a:p>
            <a:pPr lvl="1" eaLnBrk="1" fontAlgn="auto" hangingPunct="1">
              <a:spcAft>
                <a:spcPts val="0"/>
              </a:spcAft>
              <a:defRPr/>
            </a:pPr>
            <a:r>
              <a:rPr lang="en-US" sz="2400" dirty="0" smtClean="0">
                <a:ea typeface="+mn-ea"/>
                <a:cs typeface="Arial"/>
              </a:rPr>
              <a:t>Management Skills</a:t>
            </a:r>
          </a:p>
          <a:p>
            <a:pPr lvl="2" eaLnBrk="1" fontAlgn="auto" hangingPunct="1">
              <a:spcAft>
                <a:spcPts val="0"/>
              </a:spcAft>
              <a:defRPr/>
            </a:pPr>
            <a:r>
              <a:rPr lang="en-US" b="1" dirty="0" smtClean="0">
                <a:ea typeface="+mn-ea"/>
                <a:cs typeface="Arial"/>
              </a:rPr>
              <a:t>Technical</a:t>
            </a:r>
            <a:r>
              <a:rPr lang="en-US" dirty="0" smtClean="0">
                <a:ea typeface="+mn-ea"/>
                <a:cs typeface="Arial"/>
              </a:rPr>
              <a:t> Skills--The ability to apply specialized knowledge or expertise. All jobs require some specialized expertise, and many people develop their technical skills on the job. </a:t>
            </a:r>
          </a:p>
          <a:p>
            <a:pPr lvl="2" eaLnBrk="1" fontAlgn="auto" hangingPunct="1">
              <a:spcAft>
                <a:spcPts val="0"/>
              </a:spcAft>
              <a:defRPr/>
            </a:pPr>
            <a:r>
              <a:rPr lang="en-US" b="1" dirty="0" smtClean="0">
                <a:ea typeface="+mn-ea"/>
                <a:cs typeface="Arial"/>
              </a:rPr>
              <a:t>Human</a:t>
            </a:r>
            <a:r>
              <a:rPr lang="en-US" dirty="0" smtClean="0">
                <a:ea typeface="+mn-ea"/>
                <a:cs typeface="Arial"/>
              </a:rPr>
              <a:t> Skills--Ability to work with, understand, and motivate other people, both individually and in groups, describes human skills.  </a:t>
            </a:r>
          </a:p>
          <a:p>
            <a:pPr lvl="2" eaLnBrk="1" fontAlgn="auto" hangingPunct="1">
              <a:spcAft>
                <a:spcPts val="0"/>
              </a:spcAft>
              <a:defRPr/>
            </a:pPr>
            <a:r>
              <a:rPr lang="en-US" b="1" dirty="0" smtClean="0">
                <a:ea typeface="+mn-ea"/>
                <a:cs typeface="Arial"/>
              </a:rPr>
              <a:t>Conceptual</a:t>
            </a:r>
            <a:r>
              <a:rPr lang="en-US" dirty="0" smtClean="0">
                <a:ea typeface="+mn-ea"/>
                <a:cs typeface="Arial"/>
              </a:rPr>
              <a:t> Skills--The mental ability to analyze and diagnose complex situations. </a:t>
            </a:r>
            <a:endParaRPr lang="en-US" dirty="0">
              <a:ea typeface="+mn-ea"/>
              <a:cs typeface="Arial"/>
            </a:endParaRPr>
          </a:p>
        </p:txBody>
      </p:sp>
      <p:sp>
        <p:nvSpPr>
          <p:cNvPr id="8" name="Slide Number Placeholder 7"/>
          <p:cNvSpPr>
            <a:spLocks noGrp="1"/>
          </p:cNvSpPr>
          <p:nvPr>
            <p:ph type="sldNum" sz="quarter" idx="12"/>
          </p:nvPr>
        </p:nvSpPr>
        <p:spPr/>
        <p:txBody>
          <a:bodyPr/>
          <a:lstStyle/>
          <a:p>
            <a:pPr>
              <a:defRPr/>
            </a:pPr>
            <a:r>
              <a:rPr lang="en-US"/>
              <a:t>1-</a:t>
            </a:r>
            <a:fld id="{DCD1E69D-D2EF-43AB-9BFA-D45393C28D57}" type="slidenum">
              <a:rPr lang="en-US"/>
              <a:pPr>
                <a:defRPr/>
              </a:pPr>
              <a:t>5</a:t>
            </a:fld>
            <a:endParaRPr lang="en-US"/>
          </a:p>
        </p:txBody>
      </p:sp>
      <p:sp>
        <p:nvSpPr>
          <p:cNvPr id="26633" name="TextBox 9"/>
          <p:cNvSpPr txBox="1">
            <a:spLocks noChangeArrowheads="1"/>
          </p:cNvSpPr>
          <p:nvPr/>
        </p:nvSpPr>
        <p:spPr bwMode="auto">
          <a:xfrm>
            <a:off x="374650" y="2806700"/>
            <a:ext cx="184150" cy="366713"/>
          </a:xfrm>
          <a:prstGeom prst="rect">
            <a:avLst/>
          </a:prstGeom>
          <a:noFill/>
          <a:ln w="9525">
            <a:noFill/>
            <a:miter lim="800000"/>
            <a:headEnd/>
            <a:tailEnd/>
          </a:ln>
        </p:spPr>
        <p:txBody>
          <a:bodyPr wrap="none">
            <a:spAutoFit/>
          </a:bodyPr>
          <a:lstStyle/>
          <a:p>
            <a:endParaRPr lang="en-US" sz="1800">
              <a:latin typeface="Corbe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73575"/>
            <a:ext cx="8686800" cy="838200"/>
          </a:xfrm>
        </p:spPr>
        <p:txBody>
          <a:bodyPr>
            <a:noAutofit/>
          </a:bodyPr>
          <a:lstStyle/>
          <a:p>
            <a:pPr eaLnBrk="1" fontAlgn="auto" hangingPunct="1">
              <a:spcAft>
                <a:spcPts val="0"/>
              </a:spcAft>
              <a:defRPr/>
            </a:pPr>
            <a:r>
              <a:rPr lang="en-US" sz="3600" dirty="0" smtClean="0">
                <a:ea typeface="+mj-ea"/>
                <a:cs typeface="Arial Narrow"/>
              </a:rPr>
              <a:t>Effective Versus </a:t>
            </a:r>
            <a:br>
              <a:rPr lang="en-US" sz="3600" dirty="0" smtClean="0">
                <a:ea typeface="+mj-ea"/>
                <a:cs typeface="Arial Narrow"/>
              </a:rPr>
            </a:br>
            <a:r>
              <a:rPr lang="en-US" sz="3600" dirty="0" smtClean="0">
                <a:ea typeface="+mj-ea"/>
                <a:cs typeface="Arial Narrow"/>
              </a:rPr>
              <a:t>Successful Managerial Activities </a:t>
            </a:r>
            <a:endParaRPr lang="en-US" sz="3600" dirty="0">
              <a:ea typeface="+mj-ea"/>
              <a:cs typeface="Arial Narrow"/>
            </a:endParaRPr>
          </a:p>
        </p:txBody>
      </p:sp>
      <p:sp>
        <p:nvSpPr>
          <p:cNvPr id="3" name="Content Placeholder 2"/>
          <p:cNvSpPr>
            <a:spLocks noGrp="1"/>
          </p:cNvSpPr>
          <p:nvPr>
            <p:ph idx="1"/>
          </p:nvPr>
        </p:nvSpPr>
        <p:spPr>
          <a:xfrm>
            <a:off x="304800" y="2057400"/>
            <a:ext cx="8683752" cy="4664075"/>
          </a:xfrm>
        </p:spPr>
        <p:txBody>
          <a:bodyPr/>
          <a:lstStyle/>
          <a:p>
            <a:pPr eaLnBrk="1" fontAlgn="auto" hangingPunct="1">
              <a:spcAft>
                <a:spcPts val="0"/>
              </a:spcAft>
              <a:defRPr/>
            </a:pPr>
            <a:r>
              <a:rPr lang="en-US" sz="2800" dirty="0" err="1" smtClean="0">
                <a:ea typeface="+mn-ea"/>
                <a:cs typeface="Arial"/>
              </a:rPr>
              <a:t>Luthans</a:t>
            </a:r>
            <a:r>
              <a:rPr lang="en-US" sz="2800" dirty="0" smtClean="0">
                <a:ea typeface="+mn-ea"/>
                <a:cs typeface="Arial"/>
              </a:rPr>
              <a:t> and associates found that all managers engage in four managerial activities. </a:t>
            </a:r>
          </a:p>
          <a:p>
            <a:pPr lvl="1" eaLnBrk="1" fontAlgn="auto" hangingPunct="1">
              <a:spcAft>
                <a:spcPts val="0"/>
              </a:spcAft>
              <a:defRPr/>
            </a:pPr>
            <a:r>
              <a:rPr lang="en-US" sz="2800" b="1" dirty="0" smtClean="0">
                <a:ea typeface="+mn-ea"/>
                <a:cs typeface="Arial"/>
              </a:rPr>
              <a:t>Traditional</a:t>
            </a:r>
            <a:r>
              <a:rPr lang="en-US" sz="2800" dirty="0" smtClean="0">
                <a:ea typeface="+mn-ea"/>
                <a:cs typeface="Arial"/>
              </a:rPr>
              <a:t> </a:t>
            </a:r>
            <a:r>
              <a:rPr lang="en-US" sz="2800" b="1" dirty="0" smtClean="0">
                <a:ea typeface="+mn-ea"/>
                <a:cs typeface="Arial"/>
              </a:rPr>
              <a:t>management</a:t>
            </a:r>
            <a:r>
              <a:rPr lang="en-US" dirty="0" smtClean="0">
                <a:cs typeface="Arial"/>
              </a:rPr>
              <a:t>: </a:t>
            </a:r>
            <a:r>
              <a:rPr lang="en-US" sz="2400" dirty="0" smtClean="0">
                <a:cs typeface="Arial"/>
              </a:rPr>
              <a:t>DM, Planning, Controlling</a:t>
            </a:r>
            <a:endParaRPr lang="en-US" sz="2400" dirty="0" smtClean="0">
              <a:ea typeface="+mn-ea"/>
              <a:cs typeface="Arial"/>
            </a:endParaRPr>
          </a:p>
          <a:p>
            <a:pPr lvl="1">
              <a:defRPr/>
            </a:pPr>
            <a:r>
              <a:rPr lang="en-US" sz="2800" b="1" dirty="0" smtClean="0">
                <a:ea typeface="+mn-ea"/>
                <a:cs typeface="Arial"/>
              </a:rPr>
              <a:t>Communication</a:t>
            </a:r>
            <a:r>
              <a:rPr lang="en-US" dirty="0" smtClean="0">
                <a:cs typeface="Arial"/>
              </a:rPr>
              <a:t>:</a:t>
            </a:r>
            <a:r>
              <a:rPr lang="en-US" sz="2800" dirty="0" smtClean="0">
                <a:ea typeface="+mn-ea"/>
                <a:cs typeface="Arial"/>
              </a:rPr>
              <a:t>  </a:t>
            </a:r>
            <a:r>
              <a:rPr lang="en-US" sz="2400" dirty="0" smtClean="0">
                <a:ea typeface="+mn-ea"/>
                <a:cs typeface="Arial"/>
              </a:rPr>
              <a:t>Exchange routine information </a:t>
            </a:r>
            <a:r>
              <a:rPr lang="en-US" sz="2400" dirty="0" smtClean="0">
                <a:cs typeface="Arial"/>
              </a:rPr>
              <a:t>and </a:t>
            </a:r>
            <a:r>
              <a:rPr lang="en-US" sz="2400" dirty="0" smtClean="0">
                <a:cs typeface="Arial"/>
              </a:rPr>
              <a:t>processing paperwork</a:t>
            </a:r>
            <a:endParaRPr lang="en-US" sz="2400" dirty="0" smtClean="0">
              <a:ea typeface="+mn-ea"/>
              <a:cs typeface="Arial"/>
            </a:endParaRPr>
          </a:p>
          <a:p>
            <a:pPr lvl="1" eaLnBrk="1" fontAlgn="auto" hangingPunct="1">
              <a:spcAft>
                <a:spcPts val="0"/>
              </a:spcAft>
              <a:defRPr/>
            </a:pPr>
            <a:r>
              <a:rPr lang="en-US" sz="2800" b="1" dirty="0" smtClean="0">
                <a:ea typeface="+mn-ea"/>
                <a:cs typeface="Arial"/>
              </a:rPr>
              <a:t>Human resource </a:t>
            </a:r>
            <a:r>
              <a:rPr lang="en-US" sz="2800" b="1" dirty="0" smtClean="0">
                <a:ea typeface="+mn-ea"/>
                <a:cs typeface="Arial"/>
              </a:rPr>
              <a:t>management</a:t>
            </a:r>
            <a:r>
              <a:rPr lang="en-US" sz="2800" dirty="0" smtClean="0">
                <a:ea typeface="+mn-ea"/>
                <a:cs typeface="Arial"/>
              </a:rPr>
              <a:t>: </a:t>
            </a:r>
            <a:r>
              <a:rPr lang="en-US" sz="2400" dirty="0" smtClean="0">
                <a:ea typeface="+mn-ea"/>
                <a:cs typeface="Arial"/>
              </a:rPr>
              <a:t>Motivating, Disciplining, Managing conflict, Staffing and training</a:t>
            </a:r>
            <a:endParaRPr lang="en-US" sz="2400" b="1" dirty="0" smtClean="0">
              <a:ea typeface="+mn-ea"/>
              <a:cs typeface="Arial"/>
            </a:endParaRPr>
          </a:p>
          <a:p>
            <a:pPr lvl="1" eaLnBrk="1" fontAlgn="auto" hangingPunct="1">
              <a:spcAft>
                <a:spcPts val="0"/>
              </a:spcAft>
              <a:defRPr/>
            </a:pPr>
            <a:r>
              <a:rPr lang="en-US" sz="2800" b="1" dirty="0" smtClean="0">
                <a:ea typeface="+mn-ea"/>
                <a:cs typeface="Arial"/>
              </a:rPr>
              <a:t>Networking</a:t>
            </a:r>
            <a:r>
              <a:rPr lang="en-US" dirty="0" smtClean="0">
                <a:cs typeface="Arial"/>
              </a:rPr>
              <a:t>: </a:t>
            </a:r>
            <a:r>
              <a:rPr lang="en-US" sz="2400" dirty="0" smtClean="0">
                <a:cs typeface="Arial"/>
              </a:rPr>
              <a:t>Socializing, Politicking, and interacting with others</a:t>
            </a:r>
            <a:endParaRPr lang="en-US" sz="2400" b="1" dirty="0" smtClean="0">
              <a:ea typeface="+mn-ea"/>
              <a:cs typeface="Arial"/>
            </a:endParaRPr>
          </a:p>
        </p:txBody>
      </p:sp>
      <p:sp>
        <p:nvSpPr>
          <p:cNvPr id="8" name="Slide Number Placeholder 7"/>
          <p:cNvSpPr>
            <a:spLocks noGrp="1"/>
          </p:cNvSpPr>
          <p:nvPr>
            <p:ph type="sldNum" sz="quarter" idx="12"/>
          </p:nvPr>
        </p:nvSpPr>
        <p:spPr/>
        <p:txBody>
          <a:bodyPr/>
          <a:lstStyle/>
          <a:p>
            <a:pPr>
              <a:defRPr/>
            </a:pPr>
            <a:r>
              <a:rPr lang="en-US"/>
              <a:t>1-</a:t>
            </a:r>
            <a:fld id="{CC36D96F-9C87-4400-A8F1-CA6D511EA789}" type="slidenum">
              <a:rPr lang="en-US"/>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1325"/>
            <a:ext cx="8686800" cy="838200"/>
          </a:xfrm>
        </p:spPr>
        <p:txBody>
          <a:bodyPr>
            <a:noAutofit/>
          </a:bodyPr>
          <a:lstStyle/>
          <a:p>
            <a:pPr eaLnBrk="1" fontAlgn="auto" hangingPunct="1">
              <a:spcAft>
                <a:spcPts val="0"/>
              </a:spcAft>
              <a:defRPr/>
            </a:pPr>
            <a:r>
              <a:rPr lang="en-US" sz="3600" dirty="0" smtClean="0">
                <a:ea typeface="+mj-ea"/>
                <a:cs typeface="Arial Narrow"/>
              </a:rPr>
              <a:t>Effective Versus </a:t>
            </a:r>
            <a:br>
              <a:rPr lang="en-US" sz="3600" dirty="0" smtClean="0">
                <a:ea typeface="+mj-ea"/>
                <a:cs typeface="Arial Narrow"/>
              </a:rPr>
            </a:br>
            <a:r>
              <a:rPr lang="en-US" sz="3600" dirty="0" smtClean="0">
                <a:ea typeface="+mj-ea"/>
                <a:cs typeface="Arial Narrow"/>
              </a:rPr>
              <a:t>Successful Managerial Activities </a:t>
            </a:r>
            <a:endParaRPr lang="en-US" sz="3600" dirty="0">
              <a:ea typeface="+mj-ea"/>
              <a:cs typeface="Arial Narrow"/>
            </a:endParaRPr>
          </a:p>
        </p:txBody>
      </p:sp>
      <p:sp>
        <p:nvSpPr>
          <p:cNvPr id="8" name="Slide Number Placeholder 7"/>
          <p:cNvSpPr>
            <a:spLocks noGrp="1"/>
          </p:cNvSpPr>
          <p:nvPr>
            <p:ph type="sldNum" sz="quarter" idx="12"/>
          </p:nvPr>
        </p:nvSpPr>
        <p:spPr/>
        <p:txBody>
          <a:bodyPr/>
          <a:lstStyle/>
          <a:p>
            <a:pPr>
              <a:defRPr/>
            </a:pPr>
            <a:r>
              <a:rPr lang="en-US"/>
              <a:t>1-</a:t>
            </a:r>
            <a:fld id="{D3E3FDD3-541B-4C1A-A23C-CA74BFADD65A}" type="slidenum">
              <a:rPr lang="en-US"/>
              <a:pPr>
                <a:defRPr/>
              </a:pPr>
              <a:t>7</a:t>
            </a:fld>
            <a:endParaRPr lang="en-US"/>
          </a:p>
        </p:txBody>
      </p:sp>
      <p:sp>
        <p:nvSpPr>
          <p:cNvPr id="30728" name="TextBox 10"/>
          <p:cNvSpPr txBox="1">
            <a:spLocks noChangeArrowheads="1"/>
          </p:cNvSpPr>
          <p:nvPr/>
        </p:nvSpPr>
        <p:spPr bwMode="auto">
          <a:xfrm>
            <a:off x="2917825" y="3432175"/>
            <a:ext cx="2797175" cy="366713"/>
          </a:xfrm>
          <a:prstGeom prst="rect">
            <a:avLst/>
          </a:prstGeom>
          <a:noFill/>
          <a:ln w="9525">
            <a:noFill/>
            <a:miter lim="800000"/>
            <a:headEnd/>
            <a:tailEnd/>
          </a:ln>
        </p:spPr>
        <p:txBody>
          <a:bodyPr>
            <a:spAutoFit/>
          </a:bodyPr>
          <a:lstStyle/>
          <a:p>
            <a:pPr algn="ctr"/>
            <a:r>
              <a:rPr lang="en-US" sz="1800">
                <a:latin typeface="Corbel" pitchFamily="34" charset="0"/>
              </a:rPr>
              <a:t>Insert Exhibit 1.2</a:t>
            </a:r>
          </a:p>
        </p:txBody>
      </p:sp>
      <p:pic>
        <p:nvPicPr>
          <p:cNvPr id="30729" name="Picture 2"/>
          <p:cNvPicPr>
            <a:picLocks noChangeAspect="1"/>
          </p:cNvPicPr>
          <p:nvPr/>
        </p:nvPicPr>
        <p:blipFill>
          <a:blip r:embed="rId3"/>
          <a:srcRect/>
          <a:stretch>
            <a:fillRect/>
          </a:stretch>
        </p:blipFill>
        <p:spPr bwMode="auto">
          <a:xfrm>
            <a:off x="882650" y="1828800"/>
            <a:ext cx="7378700" cy="4527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4700"/>
            <a:ext cx="8686800" cy="838200"/>
          </a:xfrm>
        </p:spPr>
        <p:txBody>
          <a:bodyPr wrap="square" numCol="1" anchorCtr="0" compatLnSpc="1">
            <a:prstTxWarp prst="textNoShape">
              <a:avLst/>
            </a:prstTxWarp>
            <a:noAutofit/>
          </a:bodyPr>
          <a:lstStyle/>
          <a:p>
            <a:pPr eaLnBrk="1" hangingPunct="1"/>
            <a:r>
              <a:rPr lang="en-US" sz="3600" dirty="0" smtClean="0">
                <a:effectLst>
                  <a:outerShdw blurRad="38100" dist="38100" dir="2700000" algn="tl">
                    <a:srgbClr val="0064E2"/>
                  </a:outerShdw>
                </a:effectLst>
                <a:latin typeface="Arial Narrow" pitchFamily="34" charset="0"/>
                <a:ea typeface="ＭＳ Ｐゴシック" pitchFamily="34" charset="-128"/>
              </a:rPr>
              <a:t>Define </a:t>
            </a:r>
            <a:br>
              <a:rPr lang="en-US" sz="3600" dirty="0" smtClean="0">
                <a:effectLst>
                  <a:outerShdw blurRad="38100" dist="38100" dir="2700000" algn="tl">
                    <a:srgbClr val="0064E2"/>
                  </a:outerShdw>
                </a:effectLst>
                <a:latin typeface="Arial Narrow" pitchFamily="34" charset="0"/>
                <a:ea typeface="ＭＳ Ｐゴシック" pitchFamily="34" charset="-128"/>
              </a:rPr>
            </a:br>
            <a:r>
              <a:rPr lang="en-US" sz="3600" dirty="0" smtClean="0">
                <a:effectLst>
                  <a:outerShdw blurRad="38100" dist="38100" dir="2700000" algn="tl">
                    <a:srgbClr val="0064E2"/>
                  </a:outerShdw>
                </a:effectLst>
                <a:latin typeface="Arial Narrow" pitchFamily="34" charset="0"/>
                <a:ea typeface="ＭＳ Ｐゴシック" pitchFamily="34" charset="-128"/>
              </a:rPr>
              <a:t>“</a:t>
            </a:r>
            <a:r>
              <a:rPr lang="en-US" sz="3600" i="1" dirty="0" smtClean="0">
                <a:effectLst>
                  <a:outerShdw blurRad="38100" dist="38100" dir="2700000" algn="tl">
                    <a:srgbClr val="0064E2"/>
                  </a:outerShdw>
                </a:effectLst>
                <a:latin typeface="Arial Narrow" pitchFamily="34" charset="0"/>
                <a:ea typeface="ＭＳ Ｐゴシック" pitchFamily="34" charset="-128"/>
              </a:rPr>
              <a:t>Organizational Behavior” (OB)</a:t>
            </a:r>
            <a:endParaRPr lang="en-US" sz="3600" dirty="0" smtClean="0">
              <a:effectLst>
                <a:outerShdw blurRad="38100" dist="38100" dir="2700000" algn="tl">
                  <a:srgbClr val="0064E2"/>
                </a:outerShdw>
              </a:effectLst>
              <a:latin typeface="Arial Narrow" pitchFamily="34" charset="0"/>
              <a:ea typeface="ＭＳ Ｐゴシック" pitchFamily="34" charset="-128"/>
            </a:endParaRPr>
          </a:p>
        </p:txBody>
      </p:sp>
      <p:sp>
        <p:nvSpPr>
          <p:cNvPr id="3" name="Content Placeholder 2"/>
          <p:cNvSpPr>
            <a:spLocks noGrp="1"/>
          </p:cNvSpPr>
          <p:nvPr>
            <p:ph idx="1"/>
          </p:nvPr>
        </p:nvSpPr>
        <p:spPr/>
        <p:txBody>
          <a:bodyPr>
            <a:normAutofit/>
          </a:bodyPr>
          <a:lstStyle/>
          <a:p>
            <a:pPr algn="ctr" eaLnBrk="1" fontAlgn="auto" hangingPunct="1">
              <a:spcAft>
                <a:spcPts val="0"/>
              </a:spcAft>
              <a:buNone/>
              <a:defRPr/>
            </a:pPr>
            <a:r>
              <a:rPr lang="en-US" dirty="0" smtClean="0">
                <a:ea typeface="+mn-ea"/>
                <a:cs typeface="Arial"/>
              </a:rPr>
              <a:t>OB is a field of study that investigates the impact that individuals, groups, and structure have on behavior within organizations for the purpose of applying such knowledge toward improving an organization’s effectiveness. </a:t>
            </a:r>
            <a:r>
              <a:rPr lang="en-US" i="1" dirty="0" smtClean="0">
                <a:ea typeface="+mn-ea"/>
                <a:cs typeface="Arial"/>
              </a:rPr>
              <a:t> </a:t>
            </a:r>
            <a:endParaRPr lang="en-US" dirty="0">
              <a:ea typeface="+mn-ea"/>
              <a:cs typeface="Arial"/>
            </a:endParaRPr>
          </a:p>
        </p:txBody>
      </p:sp>
      <p:sp>
        <p:nvSpPr>
          <p:cNvPr id="8" name="Slide Number Placeholder 7"/>
          <p:cNvSpPr>
            <a:spLocks noGrp="1"/>
          </p:cNvSpPr>
          <p:nvPr>
            <p:ph type="sldNum" sz="quarter" idx="12"/>
          </p:nvPr>
        </p:nvSpPr>
        <p:spPr/>
        <p:txBody>
          <a:bodyPr/>
          <a:lstStyle/>
          <a:p>
            <a:pPr>
              <a:defRPr/>
            </a:pPr>
            <a:r>
              <a:rPr lang="en-US"/>
              <a:t>1-</a:t>
            </a:r>
            <a:fld id="{A56AC14F-7E24-4317-A51B-9BB828490718}" type="slidenum">
              <a:rPr lang="en-US"/>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463" y="217438"/>
            <a:ext cx="8229600" cy="1143000"/>
          </a:xfrm>
        </p:spPr>
        <p:txBody>
          <a:bodyPr>
            <a:normAutofit/>
          </a:bodyPr>
          <a:lstStyle/>
          <a:p>
            <a:pPr>
              <a:defRPr/>
            </a:pPr>
            <a:r>
              <a:rPr lang="en-US" sz="4000" dirty="0" smtClean="0">
                <a:ea typeface="+mj-ea"/>
                <a:cs typeface="Arial Narrow"/>
              </a:rPr>
              <a:t>the </a:t>
            </a:r>
            <a:r>
              <a:rPr lang="en-US" sz="4000" dirty="0" smtClean="0">
                <a:ea typeface="+mj-ea"/>
                <a:cs typeface="Arial Narrow"/>
              </a:rPr>
              <a:t>Value </a:t>
            </a:r>
            <a:r>
              <a:rPr lang="en-US" sz="4000" dirty="0" smtClean="0">
                <a:cs typeface="Arial Narrow"/>
              </a:rPr>
              <a:t>of Systematic </a:t>
            </a:r>
            <a:r>
              <a:rPr lang="en-US" sz="4000" dirty="0" smtClean="0">
                <a:cs typeface="Arial Narrow"/>
              </a:rPr>
              <a:t>Study</a:t>
            </a:r>
            <a:endParaRPr lang="en-US" dirty="0">
              <a:ea typeface="+mj-ea"/>
              <a:cs typeface="Arial Narrow"/>
            </a:endParaRPr>
          </a:p>
        </p:txBody>
      </p:sp>
      <p:sp>
        <p:nvSpPr>
          <p:cNvPr id="3" name="Content Placeholder 2"/>
          <p:cNvSpPr>
            <a:spLocks noGrp="1"/>
          </p:cNvSpPr>
          <p:nvPr>
            <p:ph idx="1"/>
          </p:nvPr>
        </p:nvSpPr>
        <p:spPr>
          <a:xfrm>
            <a:off x="304800" y="1554162"/>
            <a:ext cx="8686800" cy="4919790"/>
          </a:xfrm>
        </p:spPr>
        <p:txBody>
          <a:bodyPr wrap="square" numCol="1" anchor="t" anchorCtr="0" compatLnSpc="1">
            <a:prstTxWarp prst="textNoShape">
              <a:avLst/>
            </a:prstTxWarp>
            <a:normAutofit lnSpcReduction="10000"/>
          </a:bodyPr>
          <a:lstStyle/>
          <a:p>
            <a:pPr eaLnBrk="1" hangingPunct="1">
              <a:lnSpc>
                <a:spcPct val="90000"/>
              </a:lnSpc>
              <a:buFont typeface="Wingdings" pitchFamily="-72" charset="2"/>
              <a:buChar char=""/>
              <a:defRPr/>
            </a:pPr>
            <a:r>
              <a:rPr lang="en-US" sz="2400" b="1" dirty="0" smtClean="0">
                <a:latin typeface="Arial" pitchFamily="-72" charset="0"/>
              </a:rPr>
              <a:t>Systematic Study of Behavior</a:t>
            </a:r>
          </a:p>
          <a:p>
            <a:pPr lvl="2" eaLnBrk="1" hangingPunct="1">
              <a:lnSpc>
                <a:spcPct val="90000"/>
              </a:lnSpc>
              <a:buFont typeface="Wingdings" pitchFamily="-72" charset="2"/>
              <a:buChar char=""/>
              <a:defRPr/>
            </a:pPr>
            <a:r>
              <a:rPr lang="en-US" dirty="0" smtClean="0">
                <a:latin typeface="Arial" pitchFamily="-72" charset="0"/>
              </a:rPr>
              <a:t>Behavior generally is predictable if we know how the person perceived the situation and what is important to him or her.</a:t>
            </a:r>
          </a:p>
          <a:p>
            <a:pPr eaLnBrk="1" hangingPunct="1">
              <a:lnSpc>
                <a:spcPct val="90000"/>
              </a:lnSpc>
              <a:buFont typeface="Wingdings" pitchFamily="-72" charset="2"/>
              <a:buChar char=""/>
              <a:defRPr/>
            </a:pPr>
            <a:r>
              <a:rPr lang="en-US" sz="2400" b="1" dirty="0" smtClean="0">
                <a:latin typeface="Arial" pitchFamily="-72" charset="0"/>
              </a:rPr>
              <a:t>Evidence-Based Management </a:t>
            </a:r>
            <a:r>
              <a:rPr lang="en-US" sz="2400" dirty="0" smtClean="0">
                <a:latin typeface="Arial" pitchFamily="-72" charset="0"/>
              </a:rPr>
              <a:t>(EBM) </a:t>
            </a:r>
          </a:p>
          <a:p>
            <a:pPr lvl="2" eaLnBrk="1" hangingPunct="1">
              <a:lnSpc>
                <a:spcPct val="90000"/>
              </a:lnSpc>
              <a:buFont typeface="Wingdings" pitchFamily="-72" charset="2"/>
              <a:buChar char=""/>
              <a:defRPr/>
            </a:pPr>
            <a:r>
              <a:rPr lang="en-US" dirty="0" smtClean="0">
                <a:latin typeface="Arial" pitchFamily="-72" charset="0"/>
              </a:rPr>
              <a:t>Complements systematic study.</a:t>
            </a:r>
          </a:p>
          <a:p>
            <a:pPr lvl="2" eaLnBrk="1" hangingPunct="1">
              <a:lnSpc>
                <a:spcPct val="90000"/>
              </a:lnSpc>
              <a:buFont typeface="Wingdings" pitchFamily="-72" charset="2"/>
              <a:buChar char=""/>
              <a:defRPr/>
            </a:pPr>
            <a:r>
              <a:rPr lang="en-US" dirty="0" smtClean="0">
                <a:latin typeface="Arial" pitchFamily="-72" charset="0"/>
              </a:rPr>
              <a:t>Argues for managers to make decisions on evidence.</a:t>
            </a:r>
          </a:p>
          <a:p>
            <a:pPr eaLnBrk="1" hangingPunct="1">
              <a:lnSpc>
                <a:spcPct val="90000"/>
              </a:lnSpc>
              <a:buFont typeface="Wingdings" pitchFamily="-72" charset="2"/>
              <a:buChar char=""/>
              <a:defRPr/>
            </a:pPr>
            <a:r>
              <a:rPr lang="en-US" sz="2400" b="1" dirty="0" smtClean="0">
                <a:latin typeface="Arial" pitchFamily="-72" charset="0"/>
              </a:rPr>
              <a:t>Intuition</a:t>
            </a:r>
          </a:p>
          <a:p>
            <a:pPr lvl="2" eaLnBrk="1" hangingPunct="1">
              <a:lnSpc>
                <a:spcPct val="90000"/>
              </a:lnSpc>
              <a:buFont typeface="Wingdings" pitchFamily="-72" charset="2"/>
              <a:buChar char=""/>
              <a:defRPr/>
            </a:pPr>
            <a:r>
              <a:rPr lang="en-US" dirty="0" smtClean="0">
                <a:latin typeface="Arial" pitchFamily="-72" charset="0"/>
              </a:rPr>
              <a:t>Systematic study and EBM add to intuition, or those “gut feelings” about “why I do what I do” and “what makes others tick.”  </a:t>
            </a:r>
            <a:endParaRPr lang="en-US" dirty="0" smtClean="0">
              <a:latin typeface="Arial" pitchFamily="-72" charset="0"/>
            </a:endParaRPr>
          </a:p>
          <a:p>
            <a:pPr lvl="2" eaLnBrk="1" hangingPunct="1">
              <a:lnSpc>
                <a:spcPct val="90000"/>
              </a:lnSpc>
              <a:buFont typeface="Wingdings" pitchFamily="-72" charset="2"/>
              <a:buChar char=""/>
              <a:defRPr/>
            </a:pPr>
            <a:endParaRPr lang="en-US" dirty="0" smtClean="0">
              <a:latin typeface="Arial" pitchFamily="-72" charset="0"/>
            </a:endParaRPr>
          </a:p>
          <a:p>
            <a:pPr eaLnBrk="1" hangingPunct="1">
              <a:lnSpc>
                <a:spcPct val="90000"/>
              </a:lnSpc>
              <a:buFont typeface="Wingdings" pitchFamily="-72" charset="2"/>
              <a:buChar char=""/>
              <a:defRPr/>
            </a:pPr>
            <a:r>
              <a:rPr lang="en-US" sz="2400" dirty="0" smtClean="0">
                <a:latin typeface="Arial" pitchFamily="-72" charset="0"/>
              </a:rPr>
              <a:t>If we make all decisions with intuition or gut instinct, we’re likely working with incomplete information. </a:t>
            </a:r>
          </a:p>
          <a:p>
            <a:pPr eaLnBrk="1" hangingPunct="1">
              <a:lnSpc>
                <a:spcPct val="90000"/>
              </a:lnSpc>
              <a:buFont typeface="Wingdings" pitchFamily="-72" charset="2"/>
              <a:buChar char=""/>
              <a:defRPr/>
            </a:pPr>
            <a:endParaRPr lang="en-US" sz="2000" dirty="0" smtClean="0">
              <a:effectLst>
                <a:outerShdw blurRad="38100" dist="38100" dir="2700000" algn="tl">
                  <a:srgbClr val="0064E2"/>
                </a:outerShdw>
              </a:effectLst>
              <a:latin typeface="Arial" pitchFamily="-72" charset="0"/>
            </a:endParaRPr>
          </a:p>
        </p:txBody>
      </p:sp>
      <p:sp>
        <p:nvSpPr>
          <p:cNvPr id="8" name="Slide Number Placeholder 7"/>
          <p:cNvSpPr>
            <a:spLocks noGrp="1"/>
          </p:cNvSpPr>
          <p:nvPr>
            <p:ph type="sldNum" sz="quarter" idx="12"/>
          </p:nvPr>
        </p:nvSpPr>
        <p:spPr/>
        <p:txBody>
          <a:bodyPr/>
          <a:lstStyle/>
          <a:p>
            <a:pPr>
              <a:defRPr/>
            </a:pPr>
            <a:r>
              <a:rPr lang="en-US"/>
              <a:t>1-</a:t>
            </a:r>
            <a:fld id="{1E8BFC92-5963-4E12-8363-B2C0C276DFC0}" type="slidenum">
              <a:rPr lang="en-US"/>
              <a:pPr>
                <a:defRPr/>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Trek</Template>
  <TotalTime>563</TotalTime>
  <Words>2929</Words>
  <Application>Microsoft Office PowerPoint</Application>
  <PresentationFormat>On-screen Show (4:3)</PresentationFormat>
  <Paragraphs>197</Paragraphs>
  <Slides>22</Slides>
  <Notes>22</Notes>
  <HiddenSlides>0</HiddenSlides>
  <MMClips>0</MMClips>
  <ScaleCrop>false</ScaleCrop>
  <HeadingPairs>
    <vt:vector size="6" baseType="variant">
      <vt:variant>
        <vt:lpstr>Theme</vt:lpstr>
      </vt:variant>
      <vt:variant>
        <vt:i4>1</vt:i4>
      </vt:variant>
      <vt:variant>
        <vt:lpstr>Links</vt:lpstr>
      </vt:variant>
      <vt:variant>
        <vt:i4>1</vt:i4>
      </vt:variant>
      <vt:variant>
        <vt:lpstr>Slide Titles</vt:lpstr>
      </vt:variant>
      <vt:variant>
        <vt:i4>22</vt:i4>
      </vt:variant>
    </vt:vector>
  </HeadingPairs>
  <TitlesOfParts>
    <vt:vector size="24" baseType="lpstr">
      <vt:lpstr>Trek</vt:lpstr>
      <vt:lpstr>???</vt:lpstr>
      <vt:lpstr>Organizational Behavior 15th Ed</vt:lpstr>
      <vt:lpstr>Importance of Interpersonal Skills in the Workplace</vt:lpstr>
      <vt:lpstr>Manager’s Functions, Roles And Skills</vt:lpstr>
      <vt:lpstr>Manager’s Functions, Roles And Skills</vt:lpstr>
      <vt:lpstr>Manager’s  Functions, Roles And Skills </vt:lpstr>
      <vt:lpstr>Effective Versus  Successful Managerial Activities </vt:lpstr>
      <vt:lpstr>Effective Versus  Successful Managerial Activities </vt:lpstr>
      <vt:lpstr>Define  “Organizational Behavior” (OB)</vt:lpstr>
      <vt:lpstr>the Value of Systematic Study</vt:lpstr>
      <vt:lpstr>Major Behavioral Science Disciplines That Contribute to OB </vt:lpstr>
      <vt:lpstr>Major Behavioral Science Disciplines That Contribute to OB </vt:lpstr>
      <vt:lpstr>Major Behavioral Science Disciplines That Contribute to OB </vt:lpstr>
      <vt:lpstr>Three Levels of Analysis in OB Model </vt:lpstr>
      <vt:lpstr>Three Levels of Analysis</vt:lpstr>
      <vt:lpstr>Three Levels of Analysis  </vt:lpstr>
      <vt:lpstr>Three Levels of Analysis  </vt:lpstr>
      <vt:lpstr>Dependent Variables</vt:lpstr>
      <vt:lpstr>OB Variables</vt:lpstr>
      <vt:lpstr>OB Variables of Interest</vt:lpstr>
      <vt:lpstr>Variables of Interest</vt:lpstr>
      <vt:lpstr>Managerial Summary</vt:lpstr>
      <vt:lpstr>Managerial Summary</vt:lpstr>
    </vt:vector>
  </TitlesOfParts>
  <Company>UT Pan American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Sturges</dc:creator>
  <cp:lastModifiedBy>akram</cp:lastModifiedBy>
  <cp:revision>58</cp:revision>
  <dcterms:created xsi:type="dcterms:W3CDTF">2012-01-04T23:08:46Z</dcterms:created>
  <dcterms:modified xsi:type="dcterms:W3CDTF">2014-09-06T20:37:24Z</dcterms:modified>
</cp:coreProperties>
</file>