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8"/>
  </p:notesMasterIdLst>
  <p:handoutMasterIdLst>
    <p:handoutMasterId r:id="rId19"/>
  </p:handoutMasterIdLst>
  <p:sldIdLst>
    <p:sldId id="256" r:id="rId2"/>
    <p:sldId id="310" r:id="rId3"/>
    <p:sldId id="312" r:id="rId4"/>
    <p:sldId id="314" r:id="rId5"/>
    <p:sldId id="315" r:id="rId6"/>
    <p:sldId id="316" r:id="rId7"/>
    <p:sldId id="317" r:id="rId8"/>
    <p:sldId id="318" r:id="rId9"/>
    <p:sldId id="334" r:id="rId10"/>
    <p:sldId id="335" r:id="rId11"/>
    <p:sldId id="339" r:id="rId12"/>
    <p:sldId id="341" r:id="rId13"/>
    <p:sldId id="342" r:id="rId14"/>
    <p:sldId id="344" r:id="rId15"/>
    <p:sldId id="345" r:id="rId16"/>
    <p:sldId id="346"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6" autoAdjust="0"/>
    <p:restoredTop sz="78713" autoAdjust="0"/>
  </p:normalViewPr>
  <p:slideViewPr>
    <p:cSldViewPr snapToGrid="0" snapToObjects="1">
      <p:cViewPr varScale="1">
        <p:scale>
          <a:sx n="57" d="100"/>
          <a:sy n="57" d="100"/>
        </p:scale>
        <p:origin x="-1746"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3CAB66-6C79-4922-963B-5BE4731CAF0F}" type="datetimeFigureOut">
              <a:rPr lang="en-US"/>
              <a:pPr>
                <a:defRPr/>
              </a:pPr>
              <a:t>9/9/2014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FE5000-D582-40C7-887C-C04DD12A5B1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4F4B8A-EE42-4A6F-981C-63680941B3FF}" type="datetimeFigureOut">
              <a:rPr lang="en-US"/>
              <a:pPr>
                <a:defRPr/>
              </a:pPr>
              <a:t>9/9/2014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1D5F2B2-741A-4B56-BD05-181ABD5B25BE}"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Chapter 7 introduces us to the concepts of motivation. These are topics that pervade the workplace providing opportunity for managers and leaders to be more effective and efficient in accomplishing work. So, this is an important set of concepts to focus on.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9FF916-6E1C-4560-96FF-3B3C7A75B8A1}"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implications of Efficacy Theory are many. First, training programs often make use of enactive mastery by having people practice and build their skills. In fact, one reason training works is that it increases self-efficacy. Individuals with higher levels of self-efficacy also appear to reap more benefits from training programs and are more likely to use their training on the job.  The best way for a manager to use verbal persuasion is through the Pygmalion effect or the Galatea effect.  </a:t>
            </a:r>
          </a:p>
          <a:p>
            <a:pPr eaLnBrk="1" hangingPunct="1">
              <a:spcBef>
                <a:spcPct val="0"/>
              </a:spcBef>
            </a:pPr>
            <a:endParaRPr lang="en-US" smtClean="0"/>
          </a:p>
          <a:p>
            <a:pPr eaLnBrk="1" hangingPunct="1">
              <a:spcBef>
                <a:spcPct val="0"/>
              </a:spcBef>
            </a:pPr>
            <a:r>
              <a:rPr lang="en-US" smtClean="0"/>
              <a:t>As discussed in Chapter 5, the Pygmalion effect is a form of self-fulfilling prophecy in which believing something can make it true.   In some studies, teachers were told their students had very high IQ scores when in fact they spanned a range from high to low.  Consistent with the Pygmalion effect, the teachers spent more time with the students they thought were smart, gave them more challenging assignments, and expected more of them—all of which led to higher student self-efficacy and better grades. This strategy also has been used in the workplace. Sailors who were told convincingly that they would not get seasick were in fact much less likely to do so. Intelligence and personality are absent from Bandura’s list, but they can increase self-efficacy.  People who are intelligent, conscientiousness, and emotionally stable are so much more likely to have high self-efficacy that some researchers argue self-efficacy is less important than prior research would suggest. They believe it is partially a by-product in a smart person with a confident personality.  Although Bandura strongly disagrees with this conclusion, more research is needed.</a:t>
            </a:r>
          </a:p>
          <a:p>
            <a:pPr eaLnBrk="1" hangingPunct="1">
              <a:spcBef>
                <a:spcPct val="0"/>
              </a:spcBef>
            </a:pPr>
            <a:endParaRPr lang="en-US" sz="1100" smtClean="0"/>
          </a:p>
          <a:p>
            <a:pPr eaLnBrk="1" hangingPunct="1">
              <a:spcBef>
                <a:spcPct val="0"/>
              </a:spcBef>
            </a:pPr>
            <a:endParaRPr lang="en-US" sz="1100"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3855B-4AF5-48BC-9C30-7A1AB573F5D0}"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role does equity play in motivation?  An employee with several years experience can be frustrated to find out that a recent college grad hired at a salary level higher than he or she is currently earning, causing motivation levels to drop.  Why? Employees make comparisons of their job inputs and outcomes relative to those of others. See Exhibit 7-6. If we perceive our ratio to be equal to that of the relevant others with whom we compare ourselves, a state of equity is said to exist. We perceive our situation as fair. When we see the ratio as unequal, we experience equity tension. Additionally, the referent that an employee selects adds to the complexity of equity theory. There are four referent comparisons that an employee can use. First is Self-inside, which is based on an employee’s experiences in a different position inside his or her current organization. Second is Self-outside, which is based on an employee’s experiences in a situation or position outside his or her current organization. Third is Other-inside where another individual or group of individuals inside the employee’s organization Is the basis of comparison. Other-outside: Another individual or group of individuals outside the employee’s organization work and the amount of effort you allocate to each task are affected by the consequences that follow.  If you’re consistently reprimanded for out producing your colleagues, you’ll likely reduce your productivity. But we might also explain your lower productivity in terms of goals, inequity, or expectancies.</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163D5-1CF8-44E7-AE1C-18DC89272383}"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employees perceive an inequity, they can be predicted to make one of six choices. They can change their inputs. They can change their outcomes. They can distort perceptions of self. They can distort perceptions of others. They can choose a different referent. Or, they can leave the field. </a:t>
            </a:r>
          </a:p>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18CEE-F486-4968-A198-8F156CB7AB76}"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But organizational justice draws a bigger picture. Exhibit 7-7 shows a model of organizational justice. Employees perceive their organizations as just when they believe rewards and the way they are distributed are fair. In general, people see allocations or procedure favoring themselves as fair.  Few people really make mathematical calculations of their inputs relative to the outcomes of others. They base distributive judgments on a feeling or an emotional reaction to how they think they are treated relative to others, and their reactions are often emotional as well. Our discussion has also focused on reactions to personal mistreatment. People react emotionally to injustices committed against others, prompting them to take retributive actions. The other key element of organizational justice is the view that justice is multidimensional. How much we get paid relative to what we think we should be paid (distributive justice) is obviously important. But, according to researchers, how we get paid is just as important. Thus the model of organizational justice includes procedural justice—the perceived fairness used to determine the distribution of rewards. Two key elements of procedural justice are process control and explanations. Process control is the opportunity to present your point of view about desired outcomes to decision makers. Explanations are clear reasons management gives for the outcome. Thus, for employees to see a process as fair, they need to feel they have some control over the outcome and that they were given an adequate explanation about why the outcome occurred. It’s also important that a manager is consistent (across people and over time), is unbiased, makes decisions based on information, and is open to appeals. The effects of procedural justice become more important when distributive justice is lacking. If we don’t get what we want, we tend to focus on why. If your supervisor gives a cushy office to a co-worker instead of to you, you’re much more focused on your supervisor’s treatment of you than if you had gotten the office. Explanations are beneficial when they take the form of post hoc excuses (“I know this is bad, and I wanted to give you the office, but it wasn’t my decision”) rather than justifications (“I decided to give the office to Sam, but having it isn’t a big deal.”). Interactional justice describes an individual’s perception of the degree to which she is treated with dignity, concern, and respect. When people are treated in an unjust manner (at least in their own eyes), they retaliate (for example, badmouthing a supervisor). Because people intimately connect interactional justice or injustice to the conveyer of the information, we would expect perceptions of injustice to be more closely related to the supervisor.  Of these three forms of justice, Distributive justice is most strongly related to organizational commitment and satisfaction with outcomes such as pay. Procedural justice relates most strongly to job satisfaction, employee trust, withdrawal from the organization, job performance, and citizenship behaviors. There is less evidence about interactional justice.</a:t>
            </a:r>
          </a:p>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B07B9-224D-41AE-9AAA-A60218E2B5DE}"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Expectancy theory is one of the most widely accepted explanations of motivation.  Victor Vroom’s expectancy theory has its critics but most of the research is supportive. Expectancy theory argues that the strength of a tendency to act in a certain way depends on the strength of an expectation that the act will be followed by a given outcome and on the attractiveness of that outcome to the individual. It says that an employee will be motivated to exert a high level of effort when he/she believes that effort will lead to a good performance appraisal. That a good appraisal will lead to organizational rewards, and that the rewards will satisfy his/her personal goals. </a:t>
            </a:r>
          </a:p>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E6306F-CA5D-4799-9403-212BBA28DB78}"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key relationships in Expectancy Theory include the Effort-performance relationship, which is the the probability perceived by the individual that exerting a given amount of effort will lead to performance. Second, Performance-reward relationship is the degree to which the individual believes that performing at a particular level will lead to the attainment of a desired outcome. And third, Rewards-personal goals relationship is the degree to which organizational rewards satisfy an individual’s personal goals or needs and the attractiveness of those potential rewards for the individual.</a:t>
            </a:r>
          </a:p>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79ABE-6C22-4F01-98AE-40EB041EF6B0}"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key to expectancy theory is the understanding of an individual’s goals and the linkage between effort and performance, between performance and rewards, and finally, between the rewards and individual goal satisfaction. Some critics suggest that the theory has only limited use, arguing that it tends to be more valid for predicting in situations where effort-performance and performance-reward linkages are clearly perceived by the individual.</a:t>
            </a:r>
          </a:p>
          <a:p>
            <a:pPr eaLnBrk="1" hangingPunct="1">
              <a:spcBef>
                <a:spcPct val="0"/>
              </a:spcBef>
            </a:pPr>
            <a:endParaRPr lang="en-US"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5388E-843F-4B65-B0F6-ED6029969C2B}"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people incorrectly view motivation as a personal trait—that is, some have it and others do not.  Motivation is the result of the interaction of the individual and the situation. Our Definition of Motivation is that it is “the processes that account for an individual’s intensity, direction, and persistence of effort toward attaining a goal.”  We will narrow the focus to organizational goals in order to reflect our singular interest in work-related behavior. </a:t>
            </a:r>
          </a:p>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147595-DD09-4FDE-A5ED-1FE6D2A31444}"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Abraham Maslow’s hierarchy of needs is the most well known theory of motivation. He hypothesized that within every human being there exists a hierarchy of five needs. These begin with Physiological needs that include hunger, thirst, shelter, sex, and other bodily needs. The second level is Safety needs that include security and protection from physical and emotional harm. The next level is Social needs and it includes affection, belongingness, acceptance, and friendship. Reaching a higher level we find Esteem needs that includes internal esteem factors such as self-respect, autonomy, and achievement; and external esteem factors such as status, recognition, and attention. At the top of the hierarchy is Self-actualization needs. This is the drive to become what one is capable of becoming; includes growth, achieving one’s potential, and self-fulfillment.</a:t>
            </a:r>
          </a:p>
          <a:p>
            <a:pPr eaLnBrk="1" hangingPunct="1">
              <a:spcBef>
                <a:spcPct val="0"/>
              </a:spcBef>
            </a:pPr>
            <a:endParaRPr lang="en-US" smtClean="0"/>
          </a:p>
          <a:p>
            <a:pPr eaLnBrk="1" hangingPunct="1">
              <a:spcBef>
                <a:spcPct val="0"/>
              </a:spcBef>
            </a:pPr>
            <a:r>
              <a:rPr lang="en-US" smtClean="0"/>
              <a:t>As a need becomes substantially satisfied, the next need becomes dominant. No need is ever fully gratified; a substantially satisfied need no longer motivates. </a:t>
            </a:r>
          </a:p>
          <a:p>
            <a:pPr lvl="2" eaLnBrk="1" hangingPunct="1">
              <a:spcBef>
                <a:spcPct val="0"/>
              </a:spcBef>
            </a:pPr>
            <a:r>
              <a:rPr lang="en-US" smtClean="0"/>
              <a:t>.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683877-B7EC-480A-B6AB-A98A34690B30}"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Douglas McGregor’s Theory X and Theory Y concluded that a manager’s view of the nature of human beings is based on a certain grouping of assumptions and he or she tends to mold his or her behavior toward employees according to these assumptions. </a:t>
            </a:r>
          </a:p>
          <a:p>
            <a:pPr eaLnBrk="1" hangingPunct="1">
              <a:spcBef>
                <a:spcPct val="0"/>
              </a:spcBef>
            </a:pPr>
            <a:endParaRPr lang="en-US" smtClean="0"/>
          </a:p>
          <a:p>
            <a:pPr eaLnBrk="1" hangingPunct="1">
              <a:spcBef>
                <a:spcPct val="0"/>
              </a:spcBef>
            </a:pPr>
            <a:r>
              <a:rPr lang="en-US" smtClean="0"/>
              <a:t>Theory X assumptions are basically negative.  Employees inherently dislike work and, whenever possible, will attempt to avoid it. Since employees dislike work, they must be coerced, controlled, or threatened with punishment.  Employees will avoid responsibilities and seek formal direction whenever possible. Most workers place security above all other factors and will display little ambition.</a:t>
            </a:r>
          </a:p>
          <a:p>
            <a:pPr eaLnBrk="1" hangingPunct="1">
              <a:spcBef>
                <a:spcPct val="0"/>
              </a:spcBef>
            </a:pPr>
            <a:endParaRPr lang="en-US" smtClean="0"/>
          </a:p>
          <a:p>
            <a:pPr eaLnBrk="1" hangingPunct="1">
              <a:spcBef>
                <a:spcPct val="0"/>
              </a:spcBef>
            </a:pPr>
            <a:r>
              <a:rPr lang="en-US" smtClean="0"/>
              <a:t>Theory Y assumptions are basically positive.  Employees can view work as being as natural as rest or play. People will exercise self-direction and self-control if they are committed to the objectives. </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855EE8-EF75-4676-B0D9-7589B8406ECE}"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are the implications for managers? This is best explained by using Maslow’s framework Theory X assumes that lower-order needs dominate individuals.  Theory Y assumes that higher-order needs dominate individuals.  McGregor himself held to the belief that Theory Y assumptions were more valid than Theory X.  There is no evidence to confirm that either set of assumptions is valid. </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C585D-86A4-4ED8-BCD8-AB9B2BCA7376}"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Two-Factor Theory is sometimes also called motivation-hygiene theory.  Proposed by psychologist Frederick Herzberg when he investigated the question, “What do people want from their jobs?” He asked people to describe, in detail, situations in which they felt exceptionally good or bad about their jobs. These responses were then tabulated and categorized. From the categorized responses, Herzberg concluded that Intrinsic factors, such as advancement, recognition, responsibility, and achievement seem to be related to job satisfaction.  Dissatisfied respondents tended to cite extrinsic factors, such as supervision, pay, company policies, and working conditions. The opposite of satisfaction is not dissatisfaction. Removing dissatisfying characteristics from a job does not necessarily make the job satisfying.  Job satisfaction factors are separate and distinct from job dissatisfaction factors.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7963C-B38B-4908-AD81-4CF30809BA26}"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Managers who eliminate job dissatisfaction factors may not necessarily bring about motivation. Please look at Exhibit 7-3. It reveals that when </a:t>
            </a:r>
            <a:r>
              <a:rPr lang="en-US" b="1" smtClean="0"/>
              <a:t>hygiene factors</a:t>
            </a:r>
            <a:r>
              <a:rPr lang="en-US" smtClean="0"/>
              <a:t> are adequate, people will not be dissatisfied. Neither will they be satisfied. To motivate people, managers must emphasize factors intrinsically rewarding that are associated with the work itself or to outcomes directly derived from it. </a:t>
            </a:r>
          </a:p>
          <a:p>
            <a:pPr lvl="2"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7E50DC-D865-4D8D-8299-7CF1F0950A3F}"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Recent review of Herzberg’s research has resulted in many criticisms of the theory. For example, The procedure that Herzberg used is limited by its methodology. The reliability of Herzberg’s methodology is questioned. No overall measure of satisfaction was utilized. Herzberg assumed a relationship between satisfaction and productivity, but the research methodology he used looked only at satisfaction, not at productivity.</a:t>
            </a:r>
          </a:p>
          <a:p>
            <a:pPr eaLnBrk="1" hangingPunct="1">
              <a:spcBef>
                <a:spcPct val="0"/>
              </a:spcBef>
            </a:pPr>
            <a:endParaRPr lang="en-US" smtClean="0"/>
          </a:p>
          <a:p>
            <a:pPr eaLnBrk="1" hangingPunct="1">
              <a:spcBef>
                <a:spcPct val="0"/>
              </a:spcBef>
            </a:pPr>
            <a:r>
              <a:rPr lang="en-US" smtClean="0"/>
              <a:t>Regardless of criticisms, Herzberg’s theory has been widely read, and few managers are unfamiliar with his recommendations. The popularity of vertically expanding jobs to allow workers greater responsibility can probably be attributed to Herzberg’s findings.</a:t>
            </a:r>
          </a:p>
          <a:p>
            <a:pPr lvl="2"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47C056-0609-4CBB-A9D6-8032CDDF2564}"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Self-Efficacy Theory is a new theory gaining much attention. Albert Bandura, developer of self-efficacy theory defined four characteristics. First is Enactive mastery that is gaining relevant experience with the task or job. Second is Vicarious modeling, or becoming more confident because you see someone else doing the task. Third is Verbal persuasion when a person is more confident because someone convinces you that you have the skills. And lastly is Arousal that leads to an energized state driving a person to complete the task. This theory is also known also as social cognitive theory and social learning theory</a:t>
            </a:r>
          </a:p>
          <a:p>
            <a:pPr eaLnBrk="1" hangingPunct="1">
              <a:spcBef>
                <a:spcPct val="0"/>
              </a:spcBef>
            </a:pPr>
            <a:endParaRPr lang="en-US" sz="1100" smtClean="0"/>
          </a:p>
          <a:p>
            <a:pPr eaLnBrk="1" hangingPunct="1">
              <a:spcBef>
                <a:spcPct val="0"/>
              </a:spcBef>
            </a:pPr>
            <a:endParaRPr lang="en-US" sz="110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7B8731-B3F8-4684-BD4D-7EB4BDB49E63}"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9/9/2014</a:t>
            </a:fld>
            <a:endParaRPr lang="en-US"/>
          </a:p>
        </p:txBody>
      </p:sp>
      <p:sp>
        <p:nvSpPr>
          <p:cNvPr id="2" name="Footer Placeholder 1"/>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r>
              <a:rPr lang="en-US" smtClean="0"/>
              <a:t>1-</a:t>
            </a:r>
            <a:fld id="{213F1F14-56ED-4052-9FBE-DE0B74150FC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EF4942AF-62B8-4088-894B-6807CABFFD9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1907F031-9B8A-47B0-9F5E-FCEDEA4F6C5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9/9/2014</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r>
              <a:rPr lang="en-US" smtClean="0"/>
              <a:t>1-</a:t>
            </a:r>
            <a:fld id="{344FE1AA-F304-4559-91A1-C0B42B50423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9/9/2014</a:t>
            </a:fld>
            <a:endParaRPr lang="en-US"/>
          </a:p>
        </p:txBody>
      </p:sp>
      <p:sp>
        <p:nvSpPr>
          <p:cNvPr id="11" name="Footer Placeholder 1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p:txBody>
          <a:bodyPr/>
          <a:lstStyle/>
          <a:p>
            <a:pPr>
              <a:defRPr/>
            </a:pPr>
            <a:fld id="{0C6369A0-1520-4DF5-8E00-F7CA273EFFDD}"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FB89D3EC-3E20-4526-8008-C8E18622DCD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A0183D36-5F6B-43D8-9D61-70C0312DD5CC}"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C0C1EBF3-7D93-4AB6-AD8D-37BF1729877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F0DD4FFB-72C7-4F33-9CA1-CB8FD520883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335F6DE8-B054-4E79-97F0-B8898F5949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9D5F8A92-9C6D-4C9A-B90C-FAB54C32250D}"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9/9/2014</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Copyright © 2013 Pearson Education, Inc. publishing as Prentice Hall</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5-</a:t>
            </a:r>
            <a:fld id="{6BFA72AD-7AE2-490B-BF66-2D12DED99EE6}"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457200" y="3341716"/>
            <a:ext cx="7373938" cy="1300163"/>
          </a:xfrm>
        </p:spPr>
        <p:txBody>
          <a:bodyPr>
            <a:normAutofit/>
          </a:bodyPr>
          <a:lstStyle/>
          <a:p>
            <a:pPr fontAlgn="auto">
              <a:spcAft>
                <a:spcPts val="0"/>
              </a:spcAft>
              <a:defRPr/>
            </a:pPr>
            <a:r>
              <a:rPr lang="en-US" sz="4000" dirty="0" smtClean="0">
                <a:latin typeface="Arial"/>
                <a:cs typeface="Arial"/>
              </a:rPr>
              <a:t>Motivational Concepts</a:t>
            </a:r>
            <a:endParaRPr lang="en-US" sz="4000" dirty="0">
              <a:latin typeface="Arial"/>
              <a:cs typeface="Arial"/>
            </a:endParaRPr>
          </a:p>
        </p:txBody>
      </p:sp>
      <p:sp>
        <p:nvSpPr>
          <p:cNvPr id="7" name="Slide Number Placeholder 6"/>
          <p:cNvSpPr>
            <a:spLocks noGrp="1"/>
          </p:cNvSpPr>
          <p:nvPr>
            <p:ph type="sldNum" sz="quarter" idx="12"/>
          </p:nvPr>
        </p:nvSpPr>
        <p:spPr/>
        <p:txBody>
          <a:bodyPr/>
          <a:lstStyle/>
          <a:p>
            <a:pPr>
              <a:defRPr/>
            </a:pPr>
            <a:r>
              <a:rPr lang="en-US"/>
              <a:t>7-</a:t>
            </a:r>
            <a:fld id="{4B63D691-433B-420B-B3F3-81E8C903C728}" type="slidenum">
              <a:rPr lang="en-US"/>
              <a:pPr>
                <a:defRPr/>
              </a:pPr>
              <a:t>1</a:t>
            </a:fld>
            <a:endParaRPr lang="en-US"/>
          </a:p>
        </p:txBody>
      </p:sp>
      <p:sp>
        <p:nvSpPr>
          <p:cNvPr id="16389" name="TextBox 41"/>
          <p:cNvSpPr txBox="1">
            <a:spLocks noChangeArrowheads="1"/>
          </p:cNvSpPr>
          <p:nvPr/>
        </p:nvSpPr>
        <p:spPr bwMode="auto">
          <a:xfrm>
            <a:off x="4002088" y="2232025"/>
            <a:ext cx="5022850"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6390"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4925"/>
            <a:ext cx="8229600" cy="1436688"/>
          </a:xfrm>
        </p:spPr>
        <p:txBody>
          <a:bodyPr>
            <a:noAutofit/>
          </a:bodyPr>
          <a:lstStyle/>
          <a:p>
            <a:pPr marL="514350" indent="-514350" eaLnBrk="1" fontAlgn="auto" hangingPunct="1">
              <a:spcAft>
                <a:spcPts val="0"/>
              </a:spcAft>
              <a:defRPr/>
            </a:pPr>
            <a:r>
              <a:rPr lang="en-US" sz="3200" dirty="0" smtClean="0"/>
              <a:t>Self-Efficacy Theory</a:t>
            </a:r>
            <a:endParaRPr lang="en-US" sz="3200" dirty="0"/>
          </a:p>
        </p:txBody>
      </p:sp>
      <p:sp>
        <p:nvSpPr>
          <p:cNvPr id="73735" name="Content Placeholder 13"/>
          <p:cNvSpPr>
            <a:spLocks noGrp="1"/>
          </p:cNvSpPr>
          <p:nvPr>
            <p:ph idx="1"/>
          </p:nvPr>
        </p:nvSpPr>
        <p:spPr bwMode="auto">
          <a:xfrm>
            <a:off x="155575" y="1712913"/>
            <a:ext cx="8872538" cy="3962400"/>
          </a:xfrm>
        </p:spPr>
        <p:txBody>
          <a:bodyPr wrap="square" numCol="1" anchor="t" anchorCtr="0" compatLnSpc="1">
            <a:prstTxWarp prst="textNoShape">
              <a:avLst/>
            </a:prstTxWarp>
            <a:normAutofit fontScale="92500" lnSpcReduction="20000"/>
          </a:bodyPr>
          <a:lstStyle/>
          <a:p>
            <a:pPr eaLnBrk="1" hangingPunct="1"/>
            <a:r>
              <a:rPr lang="en-US" sz="2800" smtClean="0">
                <a:effectLst/>
                <a:latin typeface="Arial" charset="0"/>
                <a:cs typeface="Arial" charset="0"/>
              </a:rPr>
              <a:t>Implications of Efficacy Theory</a:t>
            </a:r>
          </a:p>
          <a:p>
            <a:pPr lvl="1" eaLnBrk="1" hangingPunct="1"/>
            <a:r>
              <a:rPr lang="en-US" sz="2800" smtClean="0">
                <a:effectLst/>
                <a:latin typeface="Arial" charset="0"/>
                <a:cs typeface="Arial" charset="0"/>
              </a:rPr>
              <a:t>Training programs often make use of enactive mastery by having people practice and build their skills. </a:t>
            </a:r>
          </a:p>
          <a:p>
            <a:pPr lvl="1" eaLnBrk="1" hangingPunct="1"/>
            <a:r>
              <a:rPr lang="en-US" sz="2800" smtClean="0">
                <a:effectLst/>
                <a:latin typeface="Arial" charset="0"/>
                <a:cs typeface="Arial" charset="0"/>
              </a:rPr>
              <a:t>The best way for a manager to use verbal persuasion is through the Pygmalion effect or the Galatea effect. </a:t>
            </a:r>
          </a:p>
          <a:p>
            <a:pPr lvl="1" eaLnBrk="1" hangingPunct="1"/>
            <a:r>
              <a:rPr lang="en-US" sz="2800" smtClean="0">
                <a:effectLst/>
                <a:latin typeface="Arial" charset="0"/>
                <a:cs typeface="Arial" charset="0"/>
              </a:rPr>
              <a:t>Intelligence and personality are absent from Bandura’s list, but they can increase self-efficacy.  </a:t>
            </a:r>
          </a:p>
          <a:p>
            <a:pPr eaLnBrk="1" hangingPunct="1"/>
            <a:endParaRPr lang="en-US" sz="2800" smtClean="0">
              <a:effectLst/>
              <a:latin typeface="Arial" charset="0"/>
              <a:cs typeface="Arial" charset="0"/>
            </a:endParaRPr>
          </a:p>
          <a:p>
            <a:pPr eaLnBrk="1" hangingPunct="1">
              <a:buFont typeface="Wingdings" pitchFamily="2" charset="2"/>
              <a:buNone/>
            </a:pPr>
            <a:r>
              <a:rPr lang="en-US" sz="2800" smtClean="0">
                <a:effectLst/>
                <a:latin typeface="Arial" charset="0"/>
                <a:cs typeface="Arial" charset="0"/>
              </a:rPr>
              <a:t>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0AB2BEAA-532C-47DF-AB59-7070F68CFCF8}"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4925"/>
            <a:ext cx="8229600" cy="1436688"/>
          </a:xfrm>
        </p:spPr>
        <p:txBody>
          <a:bodyPr>
            <a:noAutofit/>
          </a:bodyPr>
          <a:lstStyle/>
          <a:p>
            <a:pPr marL="514350" indent="-514350" eaLnBrk="1" fontAlgn="auto" hangingPunct="1">
              <a:spcAft>
                <a:spcPts val="0"/>
              </a:spcAft>
              <a:defRPr/>
            </a:pPr>
            <a:r>
              <a:rPr lang="en-US" sz="3200" dirty="0" smtClean="0"/>
              <a:t>equity </a:t>
            </a:r>
            <a:r>
              <a:rPr lang="en-US" sz="3200" dirty="0" smtClean="0"/>
              <a:t>theory</a:t>
            </a:r>
            <a:endParaRPr lang="en-US" sz="3200" dirty="0"/>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7E8B9771-B11B-4CD6-B372-E305C172F681}" type="slidenum">
              <a:rPr lang="en-US"/>
              <a:pPr>
                <a:defRPr/>
              </a:pPr>
              <a:t>11</a:t>
            </a:fld>
            <a:endParaRPr lang="en-US"/>
          </a:p>
        </p:txBody>
      </p:sp>
      <p:pic>
        <p:nvPicPr>
          <p:cNvPr id="81928" name="Picture 3"/>
          <p:cNvPicPr>
            <a:picLocks noChangeAspect="1"/>
          </p:cNvPicPr>
          <p:nvPr/>
        </p:nvPicPr>
        <p:blipFill>
          <a:blip r:embed="rId3"/>
          <a:srcRect/>
          <a:stretch>
            <a:fillRect/>
          </a:stretch>
        </p:blipFill>
        <p:spPr bwMode="auto">
          <a:xfrm>
            <a:off x="1593850" y="3354388"/>
            <a:ext cx="7550150" cy="3503612"/>
          </a:xfrm>
          <a:prstGeom prst="rect">
            <a:avLst/>
          </a:prstGeom>
          <a:noFill/>
          <a:ln w="9525">
            <a:noFill/>
            <a:miter lim="800000"/>
            <a:headEnd/>
            <a:tailEnd/>
          </a:ln>
        </p:spPr>
      </p:pic>
      <p:sp>
        <p:nvSpPr>
          <p:cNvPr id="8" name="Rectangle 7"/>
          <p:cNvSpPr/>
          <p:nvPr/>
        </p:nvSpPr>
        <p:spPr>
          <a:xfrm>
            <a:off x="528638" y="1164134"/>
            <a:ext cx="8615362" cy="1938992"/>
          </a:xfrm>
          <a:prstGeom prst="rect">
            <a:avLst/>
          </a:prstGeom>
        </p:spPr>
        <p:txBody>
          <a:bodyPr wrap="square">
            <a:spAutoFit/>
          </a:bodyPr>
          <a:lstStyle/>
          <a:p>
            <a:pPr eaLnBrk="1" hangingPunct="1"/>
            <a:r>
              <a:rPr lang="en-US" sz="2400" dirty="0" smtClean="0"/>
              <a:t>Which referent an employee chooses will be influenced by the information the employee holds about referents, as well as by the attractiveness of the referent. </a:t>
            </a:r>
          </a:p>
          <a:p>
            <a:pPr lvl="1" eaLnBrk="1" hangingPunct="1"/>
            <a:r>
              <a:rPr lang="en-US" sz="2400" dirty="0" smtClean="0"/>
              <a:t>Gender, Length </a:t>
            </a:r>
            <a:r>
              <a:rPr lang="en-US" sz="2400" dirty="0" smtClean="0"/>
              <a:t>of </a:t>
            </a:r>
            <a:r>
              <a:rPr lang="en-US" sz="2400" dirty="0" smtClean="0"/>
              <a:t>tenure, Level </a:t>
            </a:r>
            <a:r>
              <a:rPr lang="en-US" sz="2400" dirty="0" smtClean="0"/>
              <a:t>in the </a:t>
            </a:r>
            <a:r>
              <a:rPr lang="en-US" sz="2400" dirty="0" smtClean="0"/>
              <a:t>organization,</a:t>
            </a:r>
            <a:endParaRPr lang="en-US" sz="2400" dirty="0" smtClean="0"/>
          </a:p>
          <a:p>
            <a:pPr lvl="1" eaLnBrk="1" hangingPunct="1"/>
            <a:r>
              <a:rPr lang="en-US" sz="2400" dirty="0" smtClean="0"/>
              <a:t>Professional ranks and higher education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4925"/>
            <a:ext cx="8229600" cy="1436688"/>
          </a:xfrm>
        </p:spPr>
        <p:txBody>
          <a:bodyPr>
            <a:noAutofit/>
          </a:bodyPr>
          <a:lstStyle/>
          <a:p>
            <a:pPr marL="514350" indent="-514350" eaLnBrk="1" fontAlgn="auto" hangingPunct="1">
              <a:spcAft>
                <a:spcPts val="0"/>
              </a:spcAft>
              <a:defRPr/>
            </a:pPr>
            <a:r>
              <a:rPr lang="en-US" sz="3200" dirty="0" smtClean="0"/>
              <a:t>equity </a:t>
            </a:r>
            <a:r>
              <a:rPr lang="en-US" sz="3200" dirty="0" smtClean="0"/>
              <a:t>theory</a:t>
            </a:r>
            <a:endParaRPr lang="en-US" sz="3200" dirty="0"/>
          </a:p>
        </p:txBody>
      </p:sp>
      <p:sp>
        <p:nvSpPr>
          <p:cNvPr id="86023" name="Content Placeholder 13"/>
          <p:cNvSpPr>
            <a:spLocks noGrp="1"/>
          </p:cNvSpPr>
          <p:nvPr>
            <p:ph idx="1"/>
          </p:nvPr>
        </p:nvSpPr>
        <p:spPr bwMode="auto">
          <a:xfrm>
            <a:off x="271462" y="1471613"/>
            <a:ext cx="8872538" cy="5066089"/>
          </a:xfrm>
        </p:spPr>
        <p:txBody>
          <a:bodyPr wrap="square" numCol="1" anchor="t" anchorCtr="0" compatLnSpc="1">
            <a:prstTxWarp prst="textNoShape">
              <a:avLst/>
            </a:prstTxWarp>
            <a:normAutofit/>
          </a:bodyPr>
          <a:lstStyle/>
          <a:p>
            <a:pPr eaLnBrk="1" hangingPunct="1"/>
            <a:r>
              <a:rPr lang="en-US" sz="2800" dirty="0" smtClean="0">
                <a:effectLst/>
                <a:latin typeface="Arial" charset="0"/>
                <a:cs typeface="Arial" charset="0"/>
              </a:rPr>
              <a:t>When employees perceive an inequity, they can be predicted to make one of six choices:</a:t>
            </a:r>
          </a:p>
          <a:p>
            <a:pPr lvl="1" eaLnBrk="1" hangingPunct="1"/>
            <a:r>
              <a:rPr lang="en-US" sz="2400" dirty="0" smtClean="0">
                <a:effectLst/>
                <a:latin typeface="Arial" charset="0"/>
                <a:cs typeface="Arial" charset="0"/>
              </a:rPr>
              <a:t>Change their inputs. </a:t>
            </a:r>
          </a:p>
          <a:p>
            <a:pPr lvl="1" eaLnBrk="1" hangingPunct="1"/>
            <a:r>
              <a:rPr lang="en-US" sz="2400" dirty="0" smtClean="0">
                <a:effectLst/>
                <a:latin typeface="Arial" charset="0"/>
                <a:cs typeface="Arial" charset="0"/>
              </a:rPr>
              <a:t>Change their outcomes. </a:t>
            </a:r>
          </a:p>
          <a:p>
            <a:pPr lvl="1" eaLnBrk="1" hangingPunct="1"/>
            <a:r>
              <a:rPr lang="en-US" sz="2400" dirty="0" smtClean="0">
                <a:effectLst/>
                <a:latin typeface="Arial" charset="0"/>
                <a:cs typeface="Arial" charset="0"/>
              </a:rPr>
              <a:t>Distort perceptions of self. </a:t>
            </a:r>
          </a:p>
          <a:p>
            <a:pPr lvl="1" eaLnBrk="1" hangingPunct="1"/>
            <a:r>
              <a:rPr lang="en-US" sz="2400" dirty="0" smtClean="0">
                <a:effectLst/>
                <a:latin typeface="Arial" charset="0"/>
                <a:cs typeface="Arial" charset="0"/>
              </a:rPr>
              <a:t>Distort perceptions of others. </a:t>
            </a:r>
          </a:p>
          <a:p>
            <a:pPr lvl="1" eaLnBrk="1" hangingPunct="1"/>
            <a:r>
              <a:rPr lang="en-US" sz="2400" dirty="0" smtClean="0">
                <a:effectLst/>
                <a:latin typeface="Arial" charset="0"/>
                <a:cs typeface="Arial" charset="0"/>
              </a:rPr>
              <a:t>Choose a different referent. </a:t>
            </a:r>
          </a:p>
          <a:p>
            <a:pPr lvl="1" eaLnBrk="1" hangingPunct="1"/>
            <a:r>
              <a:rPr lang="en-US" sz="2400" dirty="0" smtClean="0">
                <a:effectLst/>
                <a:latin typeface="Arial" charset="0"/>
                <a:cs typeface="Arial" charset="0"/>
              </a:rPr>
              <a:t>Leave the field.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CC846C13-E067-4DD7-8FC7-9EDE742EA9E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4925"/>
            <a:ext cx="8229600" cy="1436688"/>
          </a:xfrm>
        </p:spPr>
        <p:txBody>
          <a:bodyPr>
            <a:noAutofit/>
          </a:bodyPr>
          <a:lstStyle/>
          <a:p>
            <a:pPr marL="514350" indent="-514350" eaLnBrk="1" fontAlgn="auto" hangingPunct="1">
              <a:spcAft>
                <a:spcPts val="0"/>
              </a:spcAft>
              <a:defRPr/>
            </a:pPr>
            <a:r>
              <a:rPr lang="en-US" sz="3200" dirty="0" smtClean="0"/>
              <a:t>equity </a:t>
            </a:r>
            <a:r>
              <a:rPr lang="en-US" sz="3200" dirty="0" smtClean="0"/>
              <a:t>theory</a:t>
            </a:r>
            <a:endParaRPr lang="en-US" sz="3200" dirty="0"/>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57EB97AD-2307-4BF4-BE9B-93C7F4339DB5}" type="slidenum">
              <a:rPr lang="en-US"/>
              <a:pPr>
                <a:defRPr/>
              </a:pPr>
              <a:t>13</a:t>
            </a:fld>
            <a:endParaRPr lang="en-US"/>
          </a:p>
        </p:txBody>
      </p:sp>
      <p:pic>
        <p:nvPicPr>
          <p:cNvPr id="88072" name="Picture 3"/>
          <p:cNvPicPr>
            <a:picLocks noChangeAspect="1"/>
          </p:cNvPicPr>
          <p:nvPr/>
        </p:nvPicPr>
        <p:blipFill>
          <a:blip r:embed="rId3"/>
          <a:srcRect/>
          <a:stretch>
            <a:fillRect/>
          </a:stretch>
        </p:blipFill>
        <p:spPr bwMode="auto">
          <a:xfrm>
            <a:off x="1327150" y="1816100"/>
            <a:ext cx="648970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4925"/>
            <a:ext cx="8229600" cy="1436688"/>
          </a:xfrm>
        </p:spPr>
        <p:txBody>
          <a:bodyPr>
            <a:noAutofit/>
          </a:bodyPr>
          <a:lstStyle/>
          <a:p>
            <a:pPr marL="514350" indent="-514350" eaLnBrk="1" fontAlgn="auto" hangingPunct="1">
              <a:spcAft>
                <a:spcPts val="0"/>
              </a:spcAft>
              <a:defRPr/>
            </a:pPr>
            <a:r>
              <a:rPr lang="en-US" sz="3200" dirty="0" smtClean="0"/>
              <a:t>Expectancy theory</a:t>
            </a:r>
            <a:endParaRPr lang="en-US" sz="3200" dirty="0"/>
          </a:p>
        </p:txBody>
      </p:sp>
      <p:sp>
        <p:nvSpPr>
          <p:cNvPr id="90119" name="Content Placeholder 13"/>
          <p:cNvSpPr>
            <a:spLocks noGrp="1"/>
          </p:cNvSpPr>
          <p:nvPr>
            <p:ph idx="1"/>
          </p:nvPr>
        </p:nvSpPr>
        <p:spPr bwMode="auto">
          <a:xfrm>
            <a:off x="155575" y="1113907"/>
            <a:ext cx="8872538" cy="5163067"/>
          </a:xfrm>
        </p:spPr>
        <p:txBody>
          <a:bodyPr wrap="square" numCol="1" anchor="t" anchorCtr="0" compatLnSpc="1">
            <a:prstTxWarp prst="textNoShape">
              <a:avLst/>
            </a:prstTxWarp>
            <a:normAutofit/>
          </a:bodyPr>
          <a:lstStyle/>
          <a:p>
            <a:pPr eaLnBrk="1" hangingPunct="1"/>
            <a:r>
              <a:rPr lang="en-US" sz="2800" dirty="0" smtClean="0">
                <a:effectLst/>
                <a:latin typeface="Arial" charset="0"/>
                <a:cs typeface="Arial" charset="0"/>
              </a:rPr>
              <a:t>Expectancy theory argues that a tendency to act in a certain way depends on an expectation that the act will be followed by a given outcome and the attractiveness of that outcome to the individual. </a:t>
            </a:r>
          </a:p>
          <a:p>
            <a:pPr eaLnBrk="1" hangingPunct="1"/>
            <a:endParaRPr lang="en-US" sz="2800" dirty="0" smtClean="0">
              <a:effectLst/>
              <a:latin typeface="Arial" charset="0"/>
              <a:cs typeface="Arial" charset="0"/>
            </a:endParaRPr>
          </a:p>
          <a:p>
            <a:pPr eaLnBrk="1" hangingPunct="1"/>
            <a:r>
              <a:rPr lang="en-US" sz="2800" dirty="0" smtClean="0">
                <a:effectLst/>
                <a:latin typeface="Arial" charset="0"/>
                <a:cs typeface="Arial" charset="0"/>
              </a:rPr>
              <a:t>An </a:t>
            </a:r>
            <a:r>
              <a:rPr lang="en-US" sz="2800" dirty="0" smtClean="0">
                <a:effectLst/>
                <a:latin typeface="Arial" charset="0"/>
                <a:cs typeface="Arial" charset="0"/>
              </a:rPr>
              <a:t>employee will be motivated to exert a high level of effort when he/she believes that: </a:t>
            </a:r>
          </a:p>
          <a:p>
            <a:pPr lvl="1" eaLnBrk="1" hangingPunct="1"/>
            <a:r>
              <a:rPr lang="en-US" sz="2400" dirty="0" smtClean="0">
                <a:effectLst/>
                <a:latin typeface="Arial" charset="0"/>
                <a:cs typeface="Arial" charset="0"/>
              </a:rPr>
              <a:t>Effort will lead to a good performance appraisal. </a:t>
            </a:r>
          </a:p>
          <a:p>
            <a:pPr lvl="1" eaLnBrk="1" hangingPunct="1"/>
            <a:r>
              <a:rPr lang="en-US" sz="2400" dirty="0" smtClean="0">
                <a:effectLst/>
                <a:latin typeface="Arial" charset="0"/>
                <a:cs typeface="Arial" charset="0"/>
              </a:rPr>
              <a:t>A good appraisal will lead to rewards. </a:t>
            </a:r>
          </a:p>
          <a:p>
            <a:pPr lvl="1" eaLnBrk="1" hangingPunct="1"/>
            <a:r>
              <a:rPr lang="en-US" sz="2400" dirty="0" smtClean="0">
                <a:effectLst/>
                <a:latin typeface="Arial" charset="0"/>
                <a:cs typeface="Arial" charset="0"/>
              </a:rPr>
              <a:t>The rewards will satisfy his/her personal goals.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08529824-66EC-4AC8-95E1-4CED49677BD2}"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4925"/>
            <a:ext cx="8229600" cy="1436688"/>
          </a:xfrm>
        </p:spPr>
        <p:txBody>
          <a:bodyPr>
            <a:noAutofit/>
          </a:bodyPr>
          <a:lstStyle/>
          <a:p>
            <a:pPr marL="514350" indent="-514350" eaLnBrk="1" fontAlgn="auto" hangingPunct="1">
              <a:spcAft>
                <a:spcPts val="0"/>
              </a:spcAft>
              <a:defRPr/>
            </a:pPr>
            <a:r>
              <a:rPr lang="en-US" sz="3200" dirty="0" smtClean="0"/>
              <a:t>Expectancy theory</a:t>
            </a:r>
            <a:endParaRPr lang="en-US" sz="3200" dirty="0"/>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EAD0ED0E-DC81-4FE0-9CD9-6FAFA14E5816}" type="slidenum">
              <a:rPr lang="en-US"/>
              <a:pPr>
                <a:defRPr/>
              </a:pPr>
              <a:t>15</a:t>
            </a:fld>
            <a:endParaRPr lang="en-US"/>
          </a:p>
        </p:txBody>
      </p:sp>
      <p:pic>
        <p:nvPicPr>
          <p:cNvPr id="92168" name="Picture 3"/>
          <p:cNvPicPr>
            <a:picLocks noChangeAspect="1"/>
          </p:cNvPicPr>
          <p:nvPr/>
        </p:nvPicPr>
        <p:blipFill>
          <a:blip r:embed="rId3"/>
          <a:srcRect/>
          <a:stretch>
            <a:fillRect/>
          </a:stretch>
        </p:blipFill>
        <p:spPr bwMode="auto">
          <a:xfrm>
            <a:off x="779463" y="2520950"/>
            <a:ext cx="7585075"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17550"/>
            <a:ext cx="8229600" cy="1436688"/>
          </a:xfrm>
        </p:spPr>
        <p:txBody>
          <a:bodyPr>
            <a:noAutofit/>
          </a:bodyPr>
          <a:lstStyle/>
          <a:p>
            <a:pPr marL="514350" indent="-514350">
              <a:defRPr/>
            </a:pPr>
            <a:r>
              <a:rPr lang="en-US" sz="3200" dirty="0" smtClean="0"/>
              <a:t>expectancy </a:t>
            </a:r>
            <a:r>
              <a:rPr lang="en-US" sz="3200" dirty="0" smtClean="0"/>
              <a:t/>
            </a:r>
            <a:br>
              <a:rPr lang="en-US" sz="3200" dirty="0" smtClean="0"/>
            </a:br>
            <a:r>
              <a:rPr lang="en-US" sz="3200" dirty="0" smtClean="0"/>
              <a:t>theory </a:t>
            </a:r>
            <a:r>
              <a:rPr lang="en-US" sz="3200" dirty="0" smtClean="0"/>
              <a:t>and </a:t>
            </a:r>
            <a:r>
              <a:rPr lang="en-US" sz="3200" dirty="0" smtClean="0"/>
              <a:t>employees motivation</a:t>
            </a:r>
            <a:endParaRPr lang="en-US" sz="3200" dirty="0"/>
          </a:p>
        </p:txBody>
      </p:sp>
      <p:sp>
        <p:nvSpPr>
          <p:cNvPr id="94215" name="Content Placeholder 13"/>
          <p:cNvSpPr>
            <a:spLocks noGrp="1"/>
          </p:cNvSpPr>
          <p:nvPr>
            <p:ph idx="1"/>
          </p:nvPr>
        </p:nvSpPr>
        <p:spPr bwMode="auto">
          <a:xfrm>
            <a:off x="176213" y="2111433"/>
            <a:ext cx="8872537" cy="3962400"/>
          </a:xfrm>
        </p:spPr>
        <p:txBody>
          <a:bodyPr wrap="square" numCol="1" anchor="t" anchorCtr="0" compatLnSpc="1">
            <a:prstTxWarp prst="textNoShape">
              <a:avLst/>
            </a:prstTxWarp>
            <a:normAutofit fontScale="92500"/>
          </a:bodyPr>
          <a:lstStyle/>
          <a:p>
            <a:pPr eaLnBrk="1" hangingPunct="1"/>
            <a:r>
              <a:rPr lang="en-US" sz="2800" dirty="0" smtClean="0">
                <a:effectLst/>
                <a:latin typeface="Arial" charset="0"/>
                <a:cs typeface="Arial" charset="0"/>
              </a:rPr>
              <a:t>The key to expectancy theory is the understanding of an individual’s goals and the linkage between effort and performance, between performance and rewards, and finally, between the rewards and individual goal satisfaction.</a:t>
            </a:r>
          </a:p>
          <a:p>
            <a:pPr eaLnBrk="1" hangingPunct="1"/>
            <a:r>
              <a:rPr lang="en-US" sz="2800" dirty="0" smtClean="0">
                <a:effectLst/>
                <a:latin typeface="Arial" charset="0"/>
                <a:cs typeface="Arial" charset="0"/>
              </a:rPr>
              <a:t>Some critics suggest that the theory has only limited use, arguing that it tends to be more valid for predicting in situations where effort-performance and performance-reward linkages are clearly perceived by the individual.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96DBA4DB-13A4-44AA-8659-34D9890DF0EF}" type="slidenum">
              <a:rPr lang="en-US"/>
              <a:pPr>
                <a:defRPr/>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41888"/>
            <a:ext cx="8229600" cy="1438275"/>
          </a:xfrm>
        </p:spPr>
        <p:txBody>
          <a:bodyPr>
            <a:noAutofit/>
          </a:bodyPr>
          <a:lstStyle/>
          <a:p>
            <a:pPr marL="514350" indent="-514350" eaLnBrk="1" fontAlgn="auto" hangingPunct="1">
              <a:spcAft>
                <a:spcPts val="0"/>
              </a:spcAft>
              <a:defRPr/>
            </a:pPr>
            <a:r>
              <a:rPr lang="en-US" sz="3200" dirty="0" smtClean="0"/>
              <a:t>key </a:t>
            </a:r>
            <a:r>
              <a:rPr lang="en-US" sz="3200" dirty="0" smtClean="0"/>
              <a:t>elements of motivation</a:t>
            </a:r>
          </a:p>
        </p:txBody>
      </p:sp>
      <p:sp>
        <p:nvSpPr>
          <p:cNvPr id="20488" name="Content Placeholder 13"/>
          <p:cNvSpPr>
            <a:spLocks noGrp="1"/>
          </p:cNvSpPr>
          <p:nvPr>
            <p:ph idx="1"/>
          </p:nvPr>
        </p:nvSpPr>
        <p:spPr bwMode="auto">
          <a:xfrm>
            <a:off x="457200" y="1480162"/>
            <a:ext cx="8229600" cy="5161937"/>
          </a:xfrm>
        </p:spPr>
        <p:txBody>
          <a:bodyPr wrap="square" numCol="1" anchor="t" anchorCtr="0" compatLnSpc="1">
            <a:prstTxWarp prst="textNoShape">
              <a:avLst/>
            </a:prstTxWarp>
            <a:normAutofit lnSpcReduction="10000"/>
          </a:bodyPr>
          <a:lstStyle/>
          <a:p>
            <a:pPr eaLnBrk="1" hangingPunct="1"/>
            <a:r>
              <a:rPr lang="en-US" sz="2800" dirty="0" smtClean="0">
                <a:effectLst/>
                <a:latin typeface="Arial" charset="0"/>
                <a:cs typeface="Arial" charset="0"/>
              </a:rPr>
              <a:t>Motivation </a:t>
            </a:r>
            <a:r>
              <a:rPr lang="en-US" sz="2800" dirty="0" smtClean="0">
                <a:effectLst/>
                <a:latin typeface="Arial" charset="0"/>
                <a:cs typeface="Arial" charset="0"/>
              </a:rPr>
              <a:t>is “the processes that account for an individual’s intensity, direction, and persistence of effort toward attaining a goal.” </a:t>
            </a:r>
          </a:p>
          <a:p>
            <a:pPr lvl="1"/>
            <a:r>
              <a:rPr lang="en-US" sz="2400" dirty="0" smtClean="0">
                <a:latin typeface="Arial" charset="0"/>
                <a:cs typeface="Arial" charset="0"/>
              </a:rPr>
              <a:t>Many people incorrectly view motivation as a personal trait.</a:t>
            </a:r>
          </a:p>
          <a:p>
            <a:pPr eaLnBrk="1" hangingPunct="1"/>
            <a:r>
              <a:rPr lang="en-US" sz="2800" dirty="0" smtClean="0">
                <a:effectLst/>
                <a:latin typeface="Arial" charset="0"/>
                <a:cs typeface="Arial" charset="0"/>
              </a:rPr>
              <a:t>Key Elements</a:t>
            </a:r>
          </a:p>
          <a:p>
            <a:pPr lvl="1"/>
            <a:r>
              <a:rPr lang="en-US" b="1" dirty="0" smtClean="0">
                <a:latin typeface="Arial" charset="0"/>
                <a:cs typeface="Arial" charset="0"/>
              </a:rPr>
              <a:t>Intensity</a:t>
            </a:r>
            <a:r>
              <a:rPr lang="en-US" dirty="0" smtClean="0">
                <a:latin typeface="Arial" charset="0"/>
                <a:cs typeface="Arial" charset="0"/>
              </a:rPr>
              <a:t> is concerned with how hard a person tries.</a:t>
            </a:r>
          </a:p>
          <a:p>
            <a:pPr lvl="1"/>
            <a:r>
              <a:rPr lang="en-US" b="1" dirty="0" smtClean="0">
                <a:latin typeface="Arial" charset="0"/>
                <a:cs typeface="Arial" charset="0"/>
              </a:rPr>
              <a:t>Direction</a:t>
            </a:r>
            <a:r>
              <a:rPr lang="en-US" dirty="0" smtClean="0">
                <a:latin typeface="Arial" charset="0"/>
                <a:cs typeface="Arial" charset="0"/>
              </a:rPr>
              <a:t> is the orientation that benefits the organization. </a:t>
            </a:r>
          </a:p>
          <a:p>
            <a:pPr lvl="1"/>
            <a:r>
              <a:rPr lang="en-US" b="1" dirty="0" smtClean="0">
                <a:latin typeface="Arial" charset="0"/>
                <a:cs typeface="Arial" charset="0"/>
              </a:rPr>
              <a:t>Persistence</a:t>
            </a:r>
            <a:r>
              <a:rPr lang="en-US" dirty="0" smtClean="0">
                <a:latin typeface="Arial" charset="0"/>
                <a:cs typeface="Arial" charset="0"/>
              </a:rPr>
              <a:t> is a measure of how long a person can maintain his/her effort. </a:t>
            </a:r>
          </a:p>
          <a:p>
            <a:pPr eaLnBrk="1" hangingPunct="1"/>
            <a:endParaRPr lang="en-US" sz="2800" dirty="0" smtClean="0">
              <a:effectLst/>
              <a:latin typeface="Arial" charset="0"/>
              <a:cs typeface="Arial" charset="0"/>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B6243EAA-3869-4B80-8AF5-F3F004122DA4}" type="slidenum">
              <a:rPr lang="en-US"/>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8513"/>
            <a:ext cx="8229600" cy="1438275"/>
          </a:xfrm>
        </p:spPr>
        <p:txBody>
          <a:bodyPr>
            <a:noAutofit/>
          </a:bodyPr>
          <a:lstStyle/>
          <a:p>
            <a:pPr marL="514350" indent="-514350" eaLnBrk="1" fontAlgn="auto" hangingPunct="1">
              <a:spcAft>
                <a:spcPts val="0"/>
              </a:spcAft>
              <a:defRPr/>
            </a:pPr>
            <a:r>
              <a:rPr lang="en-US" sz="3200" dirty="0" smtClean="0"/>
              <a:t>early </a:t>
            </a:r>
            <a:r>
              <a:rPr lang="en-US" sz="3200" dirty="0"/>
              <a:t>theories of motivation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71349FC6-E456-447C-8554-C9E29762F408}" type="slidenum">
              <a:rPr lang="en-US"/>
              <a:pPr>
                <a:defRPr/>
              </a:pPr>
              <a:t>3</a:t>
            </a:fld>
            <a:endParaRPr lang="en-US"/>
          </a:p>
        </p:txBody>
      </p:sp>
      <p:pic>
        <p:nvPicPr>
          <p:cNvPr id="24584" name="Picture 3"/>
          <p:cNvPicPr>
            <a:picLocks noChangeAspect="1"/>
          </p:cNvPicPr>
          <p:nvPr/>
        </p:nvPicPr>
        <p:blipFill>
          <a:blip r:embed="rId3"/>
          <a:srcRect/>
          <a:stretch>
            <a:fillRect/>
          </a:stretch>
        </p:blipFill>
        <p:spPr bwMode="auto">
          <a:xfrm>
            <a:off x="1562793" y="1138411"/>
            <a:ext cx="6605420" cy="3195697"/>
          </a:xfrm>
          <a:prstGeom prst="rect">
            <a:avLst/>
          </a:prstGeom>
          <a:noFill/>
          <a:ln w="9525">
            <a:noFill/>
            <a:miter lim="800000"/>
            <a:headEnd/>
            <a:tailEnd/>
          </a:ln>
        </p:spPr>
      </p:pic>
      <p:sp>
        <p:nvSpPr>
          <p:cNvPr id="8" name="Rectangle 7"/>
          <p:cNvSpPr/>
          <p:nvPr/>
        </p:nvSpPr>
        <p:spPr>
          <a:xfrm>
            <a:off x="545263" y="4488879"/>
            <a:ext cx="8158162" cy="2308324"/>
          </a:xfrm>
          <a:prstGeom prst="rect">
            <a:avLst/>
          </a:prstGeom>
        </p:spPr>
        <p:txBody>
          <a:bodyPr wrap="square">
            <a:spAutoFit/>
          </a:bodyPr>
          <a:lstStyle/>
          <a:p>
            <a:pPr eaLnBrk="1" hangingPunct="1"/>
            <a:r>
              <a:rPr lang="en-US" sz="2400" dirty="0" smtClean="0"/>
              <a:t>- Maslow’s </a:t>
            </a:r>
            <a:r>
              <a:rPr lang="en-US" sz="2400" dirty="0" smtClean="0"/>
              <a:t>need theory has received wide recognition, particularly among practicing managers. </a:t>
            </a:r>
          </a:p>
          <a:p>
            <a:pPr eaLnBrk="1" hangingPunct="1"/>
            <a:r>
              <a:rPr lang="en-US" sz="2400" dirty="0" smtClean="0"/>
              <a:t>- Research </a:t>
            </a:r>
            <a:r>
              <a:rPr lang="en-US" sz="2400" dirty="0" smtClean="0"/>
              <a:t>does not generally validate the theory.</a:t>
            </a:r>
          </a:p>
          <a:p>
            <a:pPr eaLnBrk="1" hangingPunct="1"/>
            <a:r>
              <a:rPr lang="en-US" sz="2400" dirty="0" smtClean="0"/>
              <a:t>- Some </a:t>
            </a:r>
            <a:r>
              <a:rPr lang="en-US" sz="2400" dirty="0" smtClean="0"/>
              <a:t>researchers have attempted to revive components of the need hierarchy concept, using principles from evolutionary psychology.</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274638"/>
            <a:ext cx="8229600" cy="1438275"/>
          </a:xfrm>
        </p:spPr>
        <p:txBody>
          <a:bodyPr>
            <a:noAutofit/>
          </a:bodyPr>
          <a:lstStyle/>
          <a:p>
            <a:pPr marL="514350" indent="-514350" eaLnBrk="1" fontAlgn="auto" hangingPunct="1">
              <a:spcAft>
                <a:spcPts val="0"/>
              </a:spcAft>
              <a:defRPr/>
            </a:pPr>
            <a:r>
              <a:rPr lang="en-US" sz="3200" dirty="0" smtClean="0"/>
              <a:t>early </a:t>
            </a:r>
            <a:r>
              <a:rPr lang="en-US" sz="3200" dirty="0"/>
              <a:t>theories of </a:t>
            </a:r>
            <a:r>
              <a:rPr lang="en-US" sz="3200" dirty="0" smtClean="0"/>
              <a:t>motivation: Theory x &amp; theory y</a:t>
            </a:r>
            <a:endParaRPr lang="en-US" sz="3200" dirty="0"/>
          </a:p>
        </p:txBody>
      </p:sp>
      <p:sp>
        <p:nvSpPr>
          <p:cNvPr id="28680" name="Content Placeholder 13"/>
          <p:cNvSpPr>
            <a:spLocks noGrp="1"/>
          </p:cNvSpPr>
          <p:nvPr>
            <p:ph idx="1"/>
          </p:nvPr>
        </p:nvSpPr>
        <p:spPr bwMode="auto">
          <a:xfrm>
            <a:off x="457200" y="1712913"/>
            <a:ext cx="8229600" cy="3962400"/>
          </a:xfrm>
        </p:spPr>
        <p:txBody>
          <a:bodyPr wrap="square" numCol="1" anchor="t" anchorCtr="0" compatLnSpc="1">
            <a:prstTxWarp prst="textNoShape">
              <a:avLst/>
            </a:prstTxWarp>
            <a:normAutofit/>
          </a:bodyPr>
          <a:lstStyle/>
          <a:p>
            <a:pPr eaLnBrk="1" hangingPunct="1"/>
            <a:r>
              <a:rPr lang="en-US" sz="2800" b="1" dirty="0" smtClean="0">
                <a:effectLst/>
                <a:latin typeface="Arial" charset="0"/>
                <a:cs typeface="Arial" charset="0"/>
              </a:rPr>
              <a:t>Theory X</a:t>
            </a:r>
            <a:r>
              <a:rPr lang="en-US" sz="2800" dirty="0" smtClean="0">
                <a:effectLst/>
                <a:latin typeface="Arial" charset="0"/>
                <a:cs typeface="Arial" charset="0"/>
              </a:rPr>
              <a:t> assumptions are basically negative. </a:t>
            </a:r>
          </a:p>
          <a:p>
            <a:pPr lvl="1" eaLnBrk="1" hangingPunct="1"/>
            <a:r>
              <a:rPr lang="en-US" sz="2800" dirty="0" smtClean="0">
                <a:effectLst/>
                <a:latin typeface="Arial" charset="0"/>
                <a:cs typeface="Arial" charset="0"/>
              </a:rPr>
              <a:t>Employees inherently dislike work and, whenever possible, will attempt to avoid it.</a:t>
            </a:r>
          </a:p>
          <a:p>
            <a:pPr lvl="1" eaLnBrk="1" hangingPunct="1"/>
            <a:r>
              <a:rPr lang="en-US" sz="2800" dirty="0" smtClean="0">
                <a:effectLst/>
                <a:latin typeface="Arial" charset="0"/>
                <a:cs typeface="Arial" charset="0"/>
              </a:rPr>
              <a:t>They must be coerced, controlled, or threatened with punishment. </a:t>
            </a:r>
          </a:p>
          <a:p>
            <a:pPr eaLnBrk="1" hangingPunct="1"/>
            <a:r>
              <a:rPr lang="en-US" sz="2800" b="1" dirty="0" smtClean="0">
                <a:effectLst/>
                <a:latin typeface="Arial" charset="0"/>
                <a:cs typeface="Arial" charset="0"/>
              </a:rPr>
              <a:t>Theory Y</a:t>
            </a:r>
            <a:r>
              <a:rPr lang="en-US" sz="2800" dirty="0" smtClean="0">
                <a:effectLst/>
                <a:latin typeface="Arial" charset="0"/>
                <a:cs typeface="Arial" charset="0"/>
              </a:rPr>
              <a:t> assumptions are basically positive. </a:t>
            </a:r>
          </a:p>
          <a:p>
            <a:pPr lvl="1" eaLnBrk="1" hangingPunct="1"/>
            <a:r>
              <a:rPr lang="en-US" sz="2800" dirty="0" smtClean="0">
                <a:effectLst/>
                <a:latin typeface="Arial" charset="0"/>
                <a:cs typeface="Arial" charset="0"/>
              </a:rPr>
              <a:t>Employees can view work as being as natural as rest or play.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F2D6967D-1527-4492-8798-B235BA673B97}"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63" y="41888"/>
            <a:ext cx="8229600" cy="1438275"/>
          </a:xfrm>
        </p:spPr>
        <p:txBody>
          <a:bodyPr>
            <a:noAutofit/>
          </a:bodyPr>
          <a:lstStyle/>
          <a:p>
            <a:pPr marL="514350" indent="-514350">
              <a:defRPr/>
            </a:pPr>
            <a:r>
              <a:rPr lang="en-US" sz="3200" dirty="0" smtClean="0"/>
              <a:t>Theory x &amp; theory y</a:t>
            </a:r>
            <a:endParaRPr lang="en-US" sz="3200" dirty="0"/>
          </a:p>
        </p:txBody>
      </p:sp>
      <p:sp>
        <p:nvSpPr>
          <p:cNvPr id="30728" name="Content Placeholder 13"/>
          <p:cNvSpPr>
            <a:spLocks noGrp="1"/>
          </p:cNvSpPr>
          <p:nvPr>
            <p:ph idx="1"/>
          </p:nvPr>
        </p:nvSpPr>
        <p:spPr bwMode="auto">
          <a:xfrm>
            <a:off x="457200" y="1712913"/>
            <a:ext cx="8229600" cy="3962400"/>
          </a:xfrm>
        </p:spPr>
        <p:txBody>
          <a:bodyPr wrap="square" numCol="1" anchor="t" anchorCtr="0" compatLnSpc="1">
            <a:prstTxWarp prst="textNoShape">
              <a:avLst/>
            </a:prstTxWarp>
            <a:normAutofit fontScale="92500" lnSpcReduction="10000"/>
          </a:bodyPr>
          <a:lstStyle/>
          <a:p>
            <a:pPr eaLnBrk="1" hangingPunct="1"/>
            <a:r>
              <a:rPr lang="en-US" sz="2800" smtClean="0">
                <a:effectLst/>
                <a:latin typeface="Arial" charset="0"/>
                <a:cs typeface="Arial" charset="0"/>
              </a:rPr>
              <a:t>The implications for managers are best explained by using Maslow’s framework: </a:t>
            </a:r>
          </a:p>
          <a:p>
            <a:pPr lvl="1" eaLnBrk="1" hangingPunct="1"/>
            <a:r>
              <a:rPr lang="en-US" sz="2800" smtClean="0">
                <a:effectLst/>
                <a:latin typeface="Arial" charset="0"/>
                <a:cs typeface="Arial" charset="0"/>
              </a:rPr>
              <a:t>Theory X: lower-order needs dominate individuals. </a:t>
            </a:r>
          </a:p>
          <a:p>
            <a:pPr lvl="1" eaLnBrk="1" hangingPunct="1"/>
            <a:r>
              <a:rPr lang="en-US" sz="2800" smtClean="0">
                <a:effectLst/>
                <a:latin typeface="Arial" charset="0"/>
                <a:cs typeface="Arial" charset="0"/>
              </a:rPr>
              <a:t>Theory Y: higher-order needs dominate individuals. </a:t>
            </a:r>
          </a:p>
          <a:p>
            <a:pPr lvl="1" eaLnBrk="1" hangingPunct="1"/>
            <a:r>
              <a:rPr lang="en-US" sz="2800" smtClean="0">
                <a:effectLst/>
                <a:latin typeface="Arial" charset="0"/>
                <a:cs typeface="Arial" charset="0"/>
              </a:rPr>
              <a:t>McGregor himself believed that Theory Y assumptions were more valid than Theory X. </a:t>
            </a:r>
          </a:p>
          <a:p>
            <a:pPr lvl="1" eaLnBrk="1" hangingPunct="1"/>
            <a:r>
              <a:rPr lang="en-US" sz="2800" smtClean="0">
                <a:effectLst/>
                <a:latin typeface="Arial" charset="0"/>
                <a:cs typeface="Arial" charset="0"/>
              </a:rPr>
              <a:t>No evidence to confirm that either of is valid.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BC0693DF-464E-42DF-AC5C-472F7464AD1A}"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63" y="25263"/>
            <a:ext cx="8229600" cy="1438275"/>
          </a:xfrm>
        </p:spPr>
        <p:txBody>
          <a:bodyPr>
            <a:noAutofit/>
          </a:bodyPr>
          <a:lstStyle/>
          <a:p>
            <a:pPr marL="514350" indent="-514350" eaLnBrk="1" fontAlgn="auto" hangingPunct="1">
              <a:spcAft>
                <a:spcPts val="0"/>
              </a:spcAft>
              <a:defRPr/>
            </a:pPr>
            <a:r>
              <a:rPr lang="en-US" sz="3200" dirty="0" smtClean="0"/>
              <a:t>early </a:t>
            </a:r>
            <a:r>
              <a:rPr lang="en-US" sz="3200" dirty="0"/>
              <a:t>theories of motivation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7-</a:t>
            </a:r>
            <a:fld id="{E5D02E0E-D005-4672-9F09-DE86C7362B35}" type="slidenum">
              <a:rPr lang="en-US"/>
              <a:pPr>
                <a:defRPr/>
              </a:pPr>
              <a:t>6</a:t>
            </a:fld>
            <a:endParaRPr lang="en-US" dirty="0"/>
          </a:p>
        </p:txBody>
      </p:sp>
      <p:pic>
        <p:nvPicPr>
          <p:cNvPr id="32776" name="Picture 3"/>
          <p:cNvPicPr>
            <a:picLocks noChangeAspect="1"/>
          </p:cNvPicPr>
          <p:nvPr/>
        </p:nvPicPr>
        <p:blipFill>
          <a:blip r:embed="rId3"/>
          <a:srcRect/>
          <a:stretch>
            <a:fillRect/>
          </a:stretch>
        </p:blipFill>
        <p:spPr bwMode="auto">
          <a:xfrm>
            <a:off x="1436688" y="1771650"/>
            <a:ext cx="6270625"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24513"/>
            <a:ext cx="8229600" cy="1438275"/>
          </a:xfrm>
        </p:spPr>
        <p:txBody>
          <a:bodyPr>
            <a:noAutofit/>
          </a:bodyPr>
          <a:lstStyle/>
          <a:p>
            <a:pPr marL="514350" indent="-514350" eaLnBrk="1" fontAlgn="auto" hangingPunct="1">
              <a:spcAft>
                <a:spcPts val="0"/>
              </a:spcAft>
              <a:defRPr/>
            </a:pPr>
            <a:r>
              <a:rPr lang="en-US" sz="3200" dirty="0" smtClean="0"/>
              <a:t>early </a:t>
            </a:r>
            <a:r>
              <a:rPr lang="en-US" sz="3200" dirty="0"/>
              <a:t>theories of </a:t>
            </a:r>
            <a:r>
              <a:rPr lang="en-US" sz="3200" dirty="0" smtClean="0"/>
              <a:t>motivation: tw0-factor theory </a:t>
            </a:r>
            <a:endParaRPr lang="en-US" sz="3200" dirty="0"/>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94971682-254C-454A-8DB2-153177D76EDE}" type="slidenum">
              <a:rPr lang="en-US"/>
              <a:pPr>
                <a:defRPr/>
              </a:pPr>
              <a:t>7</a:t>
            </a:fld>
            <a:endParaRPr lang="en-US"/>
          </a:p>
        </p:txBody>
      </p:sp>
      <p:pic>
        <p:nvPicPr>
          <p:cNvPr id="34824" name="Picture 2"/>
          <p:cNvPicPr>
            <a:picLocks noChangeAspect="1"/>
          </p:cNvPicPr>
          <p:nvPr/>
        </p:nvPicPr>
        <p:blipFill>
          <a:blip r:embed="rId3"/>
          <a:srcRect/>
          <a:stretch>
            <a:fillRect/>
          </a:stretch>
        </p:blipFill>
        <p:spPr bwMode="auto">
          <a:xfrm>
            <a:off x="1027113" y="2000250"/>
            <a:ext cx="708977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274638"/>
            <a:ext cx="8229600" cy="1438275"/>
          </a:xfrm>
        </p:spPr>
        <p:txBody>
          <a:bodyPr>
            <a:noAutofit/>
          </a:bodyPr>
          <a:lstStyle/>
          <a:p>
            <a:pPr marL="514350" indent="-514350" eaLnBrk="1" fontAlgn="auto" hangingPunct="1">
              <a:spcAft>
                <a:spcPts val="0"/>
              </a:spcAft>
              <a:defRPr/>
            </a:pPr>
            <a:r>
              <a:rPr lang="en-US" sz="3200" dirty="0" smtClean="0"/>
              <a:t>early </a:t>
            </a:r>
            <a:r>
              <a:rPr lang="en-US" sz="3200" dirty="0"/>
              <a:t>theories of </a:t>
            </a:r>
            <a:r>
              <a:rPr lang="en-US" sz="3200" dirty="0" smtClean="0"/>
              <a:t>motivation: Tw0-factor theory </a:t>
            </a:r>
            <a:endParaRPr lang="en-US" sz="3200" dirty="0"/>
          </a:p>
        </p:txBody>
      </p:sp>
      <p:sp>
        <p:nvSpPr>
          <p:cNvPr id="36872" name="Content Placeholder 13"/>
          <p:cNvSpPr>
            <a:spLocks noGrp="1"/>
          </p:cNvSpPr>
          <p:nvPr>
            <p:ph idx="1"/>
          </p:nvPr>
        </p:nvSpPr>
        <p:spPr bwMode="auto">
          <a:xfrm>
            <a:off x="457200" y="1712913"/>
            <a:ext cx="8229600" cy="3962400"/>
          </a:xfrm>
        </p:spPr>
        <p:txBody>
          <a:bodyPr wrap="square" numCol="1" anchor="t" anchorCtr="0" compatLnSpc="1">
            <a:prstTxWarp prst="textNoShape">
              <a:avLst/>
            </a:prstTxWarp>
            <a:normAutofit lnSpcReduction="10000"/>
          </a:bodyPr>
          <a:lstStyle/>
          <a:p>
            <a:pPr eaLnBrk="1" hangingPunct="1"/>
            <a:r>
              <a:rPr lang="en-US" sz="2800" b="1" dirty="0" smtClean="0">
                <a:effectLst/>
                <a:latin typeface="Arial" charset="0"/>
                <a:cs typeface="Arial" charset="0"/>
              </a:rPr>
              <a:t>Criticisms</a:t>
            </a:r>
            <a:r>
              <a:rPr lang="en-US" sz="2800" dirty="0" smtClean="0">
                <a:effectLst/>
                <a:latin typeface="Arial" charset="0"/>
                <a:cs typeface="Arial" charset="0"/>
              </a:rPr>
              <a:t> of Herzberg’s theory: </a:t>
            </a:r>
          </a:p>
          <a:p>
            <a:pPr lvl="1" eaLnBrk="1" hangingPunct="1"/>
            <a:r>
              <a:rPr lang="en-US" sz="2800" dirty="0" smtClean="0">
                <a:effectLst/>
                <a:latin typeface="Arial" charset="0"/>
                <a:cs typeface="Arial" charset="0"/>
              </a:rPr>
              <a:t>Limited because it relies on self-reports. </a:t>
            </a:r>
          </a:p>
          <a:p>
            <a:pPr lvl="1" eaLnBrk="1" hangingPunct="1"/>
            <a:r>
              <a:rPr lang="en-US" sz="2800" dirty="0" smtClean="0">
                <a:effectLst/>
                <a:latin typeface="Arial" charset="0"/>
                <a:cs typeface="Arial" charset="0"/>
              </a:rPr>
              <a:t>The reliability of methodology is questioned. </a:t>
            </a:r>
          </a:p>
          <a:p>
            <a:pPr lvl="1" eaLnBrk="1" hangingPunct="1"/>
            <a:r>
              <a:rPr lang="en-US" sz="2800" dirty="0" smtClean="0">
                <a:effectLst/>
                <a:latin typeface="Arial" charset="0"/>
                <a:cs typeface="Arial" charset="0"/>
              </a:rPr>
              <a:t>No overall measure of satisfaction was utilized. </a:t>
            </a:r>
          </a:p>
          <a:p>
            <a:pPr lvl="1" eaLnBrk="1" hangingPunct="1"/>
            <a:r>
              <a:rPr lang="en-US" sz="2800" dirty="0" smtClean="0">
                <a:effectLst/>
                <a:latin typeface="Arial" charset="0"/>
                <a:cs typeface="Arial" charset="0"/>
              </a:rPr>
              <a:t>Herzberg assumed a relationship between satisfaction and productivity, but the research methodology he used looked only at satisfaction, not at productivity.</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49BFE106-49D8-45AB-9610-8A282102109A}"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17550"/>
            <a:ext cx="8229600" cy="1436688"/>
          </a:xfrm>
        </p:spPr>
        <p:txBody>
          <a:bodyPr>
            <a:noAutofit/>
          </a:bodyPr>
          <a:lstStyle/>
          <a:p>
            <a:pPr marL="514350" indent="-514350" eaLnBrk="1" fontAlgn="auto" hangingPunct="1">
              <a:spcAft>
                <a:spcPts val="0"/>
              </a:spcAft>
              <a:defRPr/>
            </a:pPr>
            <a:r>
              <a:rPr lang="en-US" sz="3200" dirty="0" smtClean="0"/>
              <a:t>Contemporary motivation theories: Self-Efficacy </a:t>
            </a:r>
            <a:r>
              <a:rPr lang="en-US" sz="3200" dirty="0" smtClean="0"/>
              <a:t>Theory</a:t>
            </a:r>
            <a:endParaRPr lang="en-US" sz="3200" dirty="0"/>
          </a:p>
        </p:txBody>
      </p:sp>
      <p:sp>
        <p:nvSpPr>
          <p:cNvPr id="69639" name="Content Placeholder 13"/>
          <p:cNvSpPr>
            <a:spLocks noGrp="1"/>
          </p:cNvSpPr>
          <p:nvPr>
            <p:ph idx="1"/>
          </p:nvPr>
        </p:nvSpPr>
        <p:spPr bwMode="auto">
          <a:xfrm>
            <a:off x="155575" y="1961804"/>
            <a:ext cx="8872538" cy="4315171"/>
          </a:xfrm>
        </p:spPr>
        <p:txBody>
          <a:bodyPr wrap="square" numCol="1" anchor="t" anchorCtr="0" compatLnSpc="1">
            <a:prstTxWarp prst="textNoShape">
              <a:avLst/>
            </a:prstTxWarp>
            <a:normAutofit fontScale="92500" lnSpcReduction="20000"/>
          </a:bodyPr>
          <a:lstStyle/>
          <a:p>
            <a:r>
              <a:rPr lang="en-US" sz="2800" dirty="0" smtClean="0">
                <a:latin typeface="Arial" charset="0"/>
                <a:cs typeface="Arial" charset="0"/>
              </a:rPr>
              <a:t>Known also as social cognitive theory and social learning </a:t>
            </a:r>
            <a:r>
              <a:rPr lang="en-US" sz="2800" dirty="0" smtClean="0">
                <a:latin typeface="Arial" charset="0"/>
                <a:cs typeface="Arial" charset="0"/>
              </a:rPr>
              <a:t>theory</a:t>
            </a:r>
          </a:p>
          <a:p>
            <a:endParaRPr lang="en-US" sz="2800" dirty="0" smtClean="0">
              <a:latin typeface="Arial" charset="0"/>
              <a:cs typeface="Arial" charset="0"/>
            </a:endParaRPr>
          </a:p>
          <a:p>
            <a:pPr eaLnBrk="1" hangingPunct="1"/>
            <a:r>
              <a:rPr lang="en-US" sz="3000" dirty="0" smtClean="0">
                <a:effectLst/>
                <a:latin typeface="Arial" charset="0"/>
                <a:cs typeface="Arial" charset="0"/>
              </a:rPr>
              <a:t>Self-Efficacy </a:t>
            </a:r>
            <a:r>
              <a:rPr lang="en-US" sz="3000" dirty="0" smtClean="0">
                <a:effectLst/>
                <a:latin typeface="Arial" charset="0"/>
                <a:cs typeface="Arial" charset="0"/>
              </a:rPr>
              <a:t>Theory</a:t>
            </a:r>
          </a:p>
          <a:p>
            <a:pPr lvl="1" eaLnBrk="1" hangingPunct="1"/>
            <a:r>
              <a:rPr lang="en-US" sz="3200" dirty="0" smtClean="0">
                <a:effectLst/>
                <a:latin typeface="Arial" charset="0"/>
                <a:cs typeface="Arial" charset="0"/>
              </a:rPr>
              <a:t>Enactive mastery</a:t>
            </a:r>
          </a:p>
          <a:p>
            <a:pPr lvl="1" eaLnBrk="1" hangingPunct="1"/>
            <a:r>
              <a:rPr lang="en-US" sz="3200" dirty="0" smtClean="0">
                <a:effectLst/>
                <a:latin typeface="Arial" charset="0"/>
                <a:cs typeface="Arial" charset="0"/>
              </a:rPr>
              <a:t>Vicarious modeling</a:t>
            </a:r>
          </a:p>
          <a:p>
            <a:pPr lvl="1" eaLnBrk="1" hangingPunct="1"/>
            <a:r>
              <a:rPr lang="en-US" sz="3200" dirty="0" smtClean="0">
                <a:effectLst/>
                <a:latin typeface="Arial" charset="0"/>
                <a:cs typeface="Arial" charset="0"/>
              </a:rPr>
              <a:t>Verbal persuasion</a:t>
            </a:r>
          </a:p>
          <a:p>
            <a:pPr lvl="1" eaLnBrk="1" hangingPunct="1"/>
            <a:r>
              <a:rPr lang="en-US" sz="3200" dirty="0" smtClean="0">
                <a:effectLst/>
                <a:latin typeface="Arial" charset="0"/>
                <a:cs typeface="Arial" charset="0"/>
              </a:rPr>
              <a:t>Arousal</a:t>
            </a:r>
          </a:p>
          <a:p>
            <a:pPr eaLnBrk="1" hangingPunct="1"/>
            <a:endParaRPr lang="en-US" sz="2800" dirty="0" smtClean="0">
              <a:effectLst/>
              <a:latin typeface="Arial" charset="0"/>
              <a:cs typeface="Arial" charset="0"/>
            </a:endParaRPr>
          </a:p>
          <a:p>
            <a:pPr eaLnBrk="1" hangingPunct="1">
              <a:buFont typeface="Wingdings" pitchFamily="2" charset="2"/>
              <a:buNone/>
            </a:pPr>
            <a:r>
              <a:rPr lang="en-US" sz="2800" dirty="0" smtClean="0">
                <a:effectLst/>
                <a:latin typeface="Arial" charset="0"/>
                <a:cs typeface="Arial" charset="0"/>
              </a:rPr>
              <a:t>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7-</a:t>
            </a:r>
            <a:fld id="{70DDE2EB-48EC-4EA8-8DC9-F37B632FA0F3}" type="slidenum">
              <a:rPr lang="en-US"/>
              <a:pPr>
                <a:defRPr/>
              </a:pPr>
              <a:t>9</a:t>
            </a:fld>
            <a:endParaRPr lang="en-US"/>
          </a:p>
        </p:txBody>
      </p:sp>
      <p:pic>
        <p:nvPicPr>
          <p:cNvPr id="8" name="Picture 3"/>
          <p:cNvPicPr>
            <a:picLocks noChangeAspect="1"/>
          </p:cNvPicPr>
          <p:nvPr/>
        </p:nvPicPr>
        <p:blipFill>
          <a:blip r:embed="rId3"/>
          <a:srcRect/>
          <a:stretch>
            <a:fillRect/>
          </a:stretch>
        </p:blipFill>
        <p:spPr bwMode="auto">
          <a:xfrm>
            <a:off x="4339244" y="3333297"/>
            <a:ext cx="4804755" cy="3524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1592</TotalTime>
  <Words>3064</Words>
  <Application>Microsoft Office PowerPoint</Application>
  <PresentationFormat>On-screen Show (4:3)</PresentationFormat>
  <Paragraphs>134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Slide 1</vt:lpstr>
      <vt:lpstr>key elements of motivation</vt:lpstr>
      <vt:lpstr>early theories of motivation </vt:lpstr>
      <vt:lpstr>early theories of motivation: Theory x &amp; theory y</vt:lpstr>
      <vt:lpstr>Theory x &amp; theory y</vt:lpstr>
      <vt:lpstr>early theories of motivation </vt:lpstr>
      <vt:lpstr>early theories of motivation: tw0-factor theory </vt:lpstr>
      <vt:lpstr>early theories of motivation: Tw0-factor theory </vt:lpstr>
      <vt:lpstr>Contemporary motivation theories: Self-Efficacy Theory</vt:lpstr>
      <vt:lpstr>Self-Efficacy Theory</vt:lpstr>
      <vt:lpstr>equity theory</vt:lpstr>
      <vt:lpstr>equity theory</vt:lpstr>
      <vt:lpstr>equity theory</vt:lpstr>
      <vt:lpstr>Expectancy theory</vt:lpstr>
      <vt:lpstr>Expectancy theory</vt:lpstr>
      <vt:lpstr>expectancy  theory and employees motivation</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akram</cp:lastModifiedBy>
  <cp:revision>163</cp:revision>
  <dcterms:created xsi:type="dcterms:W3CDTF">2012-01-06T16:26:21Z</dcterms:created>
  <dcterms:modified xsi:type="dcterms:W3CDTF">2014-09-09T14:03:46Z</dcterms:modified>
</cp:coreProperties>
</file>